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1"/>
    <p:sldMasterId id="2147483750" r:id="rId2"/>
  </p:sldMasterIdLst>
  <p:notesMasterIdLst>
    <p:notesMasterId r:id="rId18"/>
  </p:notesMasterIdLst>
  <p:handoutMasterIdLst>
    <p:handoutMasterId r:id="rId19"/>
  </p:handoutMasterIdLst>
  <p:sldIdLst>
    <p:sldId id="303" r:id="rId3"/>
    <p:sldId id="290" r:id="rId4"/>
    <p:sldId id="292" r:id="rId5"/>
    <p:sldId id="295" r:id="rId6"/>
    <p:sldId id="293" r:id="rId7"/>
    <p:sldId id="294" r:id="rId8"/>
    <p:sldId id="298" r:id="rId9"/>
    <p:sldId id="297" r:id="rId10"/>
    <p:sldId id="284" r:id="rId11"/>
    <p:sldId id="299" r:id="rId12"/>
    <p:sldId id="288" r:id="rId13"/>
    <p:sldId id="287" r:id="rId14"/>
    <p:sldId id="301" r:id="rId15"/>
    <p:sldId id="291" r:id="rId16"/>
    <p:sldId id="285" r:id="rId17"/>
  </p:sldIdLst>
  <p:sldSz cx="9144000" cy="6858000" type="screen4x3"/>
  <p:notesSz cx="9926638" cy="6797675"/>
  <p:defaultTextStyle>
    <a:defPPr>
      <a:defRPr lang="en-US"/>
    </a:defPPr>
    <a:lvl1pPr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ctr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220000"/>
    <a:srgbClr val="7E0000"/>
    <a:srgbClr val="600000"/>
    <a:srgbClr val="336699"/>
    <a:srgbClr val="0066FF"/>
    <a:srgbClr val="8C5240"/>
    <a:srgbClr val="996600"/>
    <a:srgbClr val="5A845B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19" autoAdjust="0"/>
    <p:restoredTop sz="93640" autoAdjust="0"/>
  </p:normalViewPr>
  <p:slideViewPr>
    <p:cSldViewPr>
      <p:cViewPr>
        <p:scale>
          <a:sx n="100" d="100"/>
          <a:sy n="100" d="100"/>
        </p:scale>
        <p:origin x="-1146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45795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624513" y="6457950"/>
            <a:ext cx="43005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fld id="{19D3CA5D-3A51-4EE2-B94E-E9AB4A157EA3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300538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624513" y="0"/>
            <a:ext cx="4300537" cy="33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265488" y="509588"/>
            <a:ext cx="3398837" cy="25495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379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92188" y="3228975"/>
            <a:ext cx="7942262" cy="305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3379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457950"/>
            <a:ext cx="4300538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200">
                <a:latin typeface="Tahoma" charset="0"/>
              </a:defRPr>
            </a:lvl1pPr>
          </a:lstStyle>
          <a:p>
            <a:endParaRPr lang="ru-RU"/>
          </a:p>
        </p:txBody>
      </p:sp>
      <p:sp>
        <p:nvSpPr>
          <p:cNvPr id="3379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624513" y="6457950"/>
            <a:ext cx="4300537" cy="338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Tahoma" charset="0"/>
              </a:defRPr>
            </a:lvl1pPr>
          </a:lstStyle>
          <a:p>
            <a:fld id="{5D9AE07D-7809-4E0D-855C-C4BF1CA31695}" type="slidenum">
              <a:rPr lang="ru-RU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9AE07D-7809-4E0D-855C-C4BF1CA31695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733800" y="2135188"/>
            <a:ext cx="5181600" cy="1827212"/>
          </a:xfrm>
        </p:spPr>
        <p:txBody>
          <a:bodyPr anchor="b"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3733800" y="4038600"/>
            <a:ext cx="5176838" cy="1066800"/>
          </a:xfrm>
        </p:spPr>
        <p:txBody>
          <a:bodyPr/>
          <a:lstStyle>
            <a:lvl1pPr marL="0" indent="0" algn="ctr">
              <a:buFontTx/>
              <a:buNone/>
              <a:defRPr>
                <a:solidFill>
                  <a:srgbClr val="000000"/>
                </a:solidFill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58372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228600" y="6248400"/>
            <a:ext cx="1905000" cy="457200"/>
          </a:xfrm>
        </p:spPr>
        <p:txBody>
          <a:bodyPr/>
          <a:lstStyle>
            <a:lvl1pPr>
              <a:defRPr sz="800">
                <a:solidFill>
                  <a:srgbClr val="000000"/>
                </a:solidFill>
              </a:defRPr>
            </a:lvl1pPr>
          </a:lstStyle>
          <a:p>
            <a:endParaRPr lang="ru-RU"/>
          </a:p>
        </p:txBody>
      </p:sp>
      <p:sp>
        <p:nvSpPr>
          <p:cNvPr id="58373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2362200" y="6248400"/>
            <a:ext cx="4343400" cy="457200"/>
          </a:xfrm>
        </p:spPr>
        <p:txBody>
          <a:bodyPr/>
          <a:lstStyle>
            <a:lvl1pPr>
              <a:defRPr sz="800"/>
            </a:lvl1pPr>
          </a:lstStyle>
          <a:p>
            <a:endParaRPr lang="ru-RU"/>
          </a:p>
        </p:txBody>
      </p:sp>
      <p:sp>
        <p:nvSpPr>
          <p:cNvPr id="58374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248400"/>
            <a:ext cx="1905000" cy="457200"/>
          </a:xfrm>
        </p:spPr>
        <p:txBody>
          <a:bodyPr/>
          <a:lstStyle>
            <a:lvl1pPr>
              <a:defRPr sz="800"/>
            </a:lvl1pPr>
          </a:lstStyle>
          <a:p>
            <a:fld id="{65FB8675-ADD0-41B6-B72B-96D281EAA44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F648712-378C-4D26-876B-7836A8C7924B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00EB0AB-070F-4F77-B671-CA512764D99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9050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448300" y="1447800"/>
            <a:ext cx="33909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7CC82C5-AA30-4DE0-A95A-0D8E51264FC7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53B0F8E-0693-4BBA-92E0-0A80073D0660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7F4C2F9-C638-42BF-AFA1-438C9F10404E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0C3F019-2EE7-4E78-A63D-29AD867B8B0A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49B58E0-BC5B-47FB-9519-7BCC041DF2F8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D4E1384-D9C8-4D60-811B-14F4DD29439D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79D29B5-3067-4435-8092-9B82CB2E8C0F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105650" y="228600"/>
            <a:ext cx="1733550" cy="5867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905000" y="228600"/>
            <a:ext cx="5048250" cy="5867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3B834E-B482-4ED2-960F-78DB1D26DD54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28A5B69-87F0-4EFF-8B63-52028947C41F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8F5AE4-34C0-4500-9469-C62ED9ED38E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B95D4A-6366-4D60-A0D5-3A2E1699E0CC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A624E2C-3179-4DD1-AC12-2386F53329F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342B2F9-6A11-48B4-9EB0-F97D489CAC3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167CF0-66A7-4772-9817-1DF8FA86D38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6EC9AB-7B19-4DF8-844A-608C57C4053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360E5A-1506-4930-9313-14015CD06B5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3A4F2B-B492-42DD-9F0F-97EC020AACB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561095-5A4A-4AF9-8842-E56AEC0422F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EBEB74-E9B1-4DEB-962B-B49E18EC71E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dgm">
  <p:cSld name="Заголовок, схема или организационная диаграмм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SmartArt 2"/>
          <p:cNvSpPr>
            <a:spLocks noGrp="1"/>
          </p:cNvSpPr>
          <p:nvPr>
            <p:ph type="dgm" idx="1"/>
          </p:nvPr>
        </p:nvSpPr>
        <p:spPr>
          <a:xfrm>
            <a:off x="457200" y="1600200"/>
            <a:ext cx="8229600" cy="4530725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57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124200" y="62785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553200" y="6278563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B0344BDE-259F-4AA6-AA48-70C060D87B05}" type="slidenum">
              <a:rPr lang="ru-RU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905000" y="228600"/>
            <a:ext cx="69342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905000" y="1447800"/>
            <a:ext cx="69342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573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30480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73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4958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000"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573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543800" y="6248400"/>
            <a:ext cx="12954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+mn-lt"/>
              </a:defRPr>
            </a:lvl1pPr>
          </a:lstStyle>
          <a:p>
            <a:fld id="{EFB4E1C5-38C2-469C-96CC-54FA47F6C29C}" type="slidenum">
              <a:rPr lang="ru-RU"/>
              <a:pPr/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64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Tahoma" charset="0"/>
        </a:defRPr>
      </a:lvl9pPr>
    </p:titleStyle>
    <p:bodyStyle>
      <a:lvl1pPr marL="342900" indent="-3429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2pPr>
      <a:lvl3pPr marL="1143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</a:defRPr>
      </a:lvl3pPr>
      <a:lvl4pPr marL="1600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ts val="2400"/>
        </a:lnSpc>
        <a:spcBef>
          <a:spcPts val="16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FB4E1C5-38C2-469C-96CC-54FA47F6C29C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Востока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836712"/>
            <a:ext cx="7812360" cy="5859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620688"/>
            <a:ext cx="7416824" cy="3744416"/>
          </a:xfrm>
        </p:spPr>
        <p:txBody>
          <a:bodyPr>
            <a:noAutofit/>
          </a:bodyPr>
          <a:lstStyle/>
          <a:p>
            <a:pPr algn="ctr"/>
            <a:r>
              <a:rPr lang="ru-RU" sz="6000" dirty="0" smtClean="0">
                <a:ln>
                  <a:solidFill>
                    <a:schemeClr val="bg1"/>
                  </a:solidFill>
                </a:ln>
              </a:rPr>
              <a:t>История развития</a:t>
            </a:r>
            <a:r>
              <a:rPr lang="ru-RU" sz="6000" dirty="0" smtClean="0">
                <a:ln>
                  <a:solidFill>
                    <a:schemeClr val="bg1"/>
                  </a:solidFill>
                </a:ln>
              </a:rPr>
              <a:t/>
            </a:r>
            <a:br>
              <a:rPr lang="ru-RU" sz="6000" dirty="0" smtClean="0">
                <a:ln>
                  <a:solidFill>
                    <a:schemeClr val="bg1"/>
                  </a:solidFill>
                </a:ln>
              </a:rPr>
            </a:br>
            <a:r>
              <a:rPr lang="ru-RU" sz="6000" dirty="0" smtClean="0">
                <a:ln>
                  <a:solidFill>
                    <a:schemeClr val="bg1"/>
                  </a:solidFill>
                </a:ln>
              </a:rPr>
              <a:t/>
            </a:r>
            <a:br>
              <a:rPr lang="ru-RU" sz="6000" dirty="0" smtClean="0">
                <a:ln>
                  <a:solidFill>
                    <a:schemeClr val="bg1"/>
                  </a:solidFill>
                </a:ln>
              </a:rPr>
            </a:br>
            <a:r>
              <a:rPr lang="ru-RU" sz="6000" dirty="0" smtClean="0">
                <a:ln>
                  <a:solidFill>
                    <a:schemeClr val="bg1"/>
                  </a:solidFill>
                </a:ln>
              </a:rPr>
              <a:t>   (1998-2018)</a:t>
            </a:r>
            <a:endParaRPr lang="ru-RU" sz="6000" dirty="0">
              <a:ln>
                <a:solidFill>
                  <a:schemeClr val="bg1"/>
                </a:solidFill>
              </a:ln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Мастер-Минтан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96752"/>
            <a:ext cx="3528392" cy="4410490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4067944" y="764704"/>
            <a:ext cx="4716016" cy="57246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Сюи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Минтан</a:t>
            </a:r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Профессор Пекинского института исследований особых возможностей человека при Академии наук Китая, президент Ассоциации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Чжун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Юань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профессор Пекинской совместной Китайско-Западной больницы.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Является автором ряда серьезных разработок в области компьютерных технологий и метода непосредственной передачи знаний от учителя к любому количеству учеников.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Мастер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Сюи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Минтан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также работает на кафедре при Мировом академическом сообществе исследований медицинского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(которое основано в Пекинском университете традиционной китайской медицины), являясь там ведущим специалистом-консультантом. Учредитель, вице-президент Института исследований Восточной медицины на Украине.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picture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340768"/>
            <a:ext cx="3240360" cy="413072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995936" y="908720"/>
            <a:ext cx="4572000" cy="5324535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Свами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Ананд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Сирджанхар</a:t>
            </a:r>
            <a:endParaRPr lang="ru-RU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Кандидат физико-математических наук, президент международной ассоциации «Аура» (Киев).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Мастер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Рэйки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астролог, мастер и создатель глубинных практик,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групп-лидер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динамических медитаций, психолог, действительный член Академии психологии, предпринимательства и менеджмента, почетный профессор Международной кадровой академии за многолетнюю плодотворную научно-педагогическую деятельность, цикл работ по психологии и педагогике, а также укрепление международного сотрудничества.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Vl0571HLlG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412776"/>
            <a:ext cx="4752528" cy="4104456"/>
          </a:xfrm>
          <a:prstGeom prst="rect">
            <a:avLst/>
          </a:prstGeom>
        </p:spPr>
      </p:pic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5076056" y="1113710"/>
            <a:ext cx="3888432" cy="48628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Исаков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Макен</a:t>
            </a:r>
            <a:r>
              <a:rPr kumimoji="0" lang="ru-RU" sz="22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2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Исакович</a:t>
            </a:r>
            <a:endParaRPr kumimoji="0" lang="ru-RU" sz="2200" b="1" i="0" u="none" strike="noStrike" cap="none" normalizeH="0" baseline="0" dirty="0" smtClean="0">
              <a:ln>
                <a:noFill/>
              </a:ln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indent="450850"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Выпускник Пекинской академии ушу "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Чжицян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". Преподаватель в клубе единомышленников "Белый журавль". Имеет международные сертификаты.</a:t>
            </a:r>
          </a:p>
          <a:p>
            <a:pPr indent="450850"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Владеет 8-ю видами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(буддийский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Чань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Ми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Инь-Ян-Гун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Хунь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юань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дыхание яшмовой лягушки —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для снижения веса, перемещение пилюли в полдень и полночь и некоторыми другими).</a:t>
            </a:r>
          </a:p>
          <a:p>
            <a:pPr indent="450850" eaLnBrk="1" hangingPunct="1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Обучает комплексам стилей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Чэнь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Ян, формам с оружием (тонкий меч,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дао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, веер), упражнениям с палочкой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тайцзи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тайцзибаном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1340768"/>
            <a:ext cx="3096344" cy="4409814"/>
          </a:xfrm>
          <a:prstGeom prst="rect">
            <a:avLst/>
          </a:prstGeom>
        </p:spPr>
      </p:pic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3707904" y="1134036"/>
            <a:ext cx="5184576" cy="489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err="1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Торсунов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Олег Геннадьевич</a:t>
            </a:r>
          </a:p>
          <a:p>
            <a:pPr marL="0" marR="0" lvl="0" indent="4508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Врач, </a:t>
            </a:r>
            <a:r>
              <a:rPr kumimoji="0" lang="ru-RU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кандидат медицинских наук.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Имеет два российских патента на изобретения: «Способ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иппликаторной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фиторефлексотерапии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» и «Лечебная салфетка». Большое внимание уделяет вопросам правильного питания и режима дня, имеет собственные научные разработки в этой области.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45085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Ведет научные исследования, направленные на улучшение качества жизни (здоровый образ жизни). Является специалистом в широкой области медицинских наук: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Аюрведа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дермато-венерология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терапия, иглоукалывание, акупунктура, акупрессура,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фитотерапия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 рефлексотерапия,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литотерапия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и народная медицина. Разработал авторские методики лечения и диагностики заболеваний. Его собственные методы </a:t>
            </a:r>
            <a:r>
              <a:rPr kumimoji="0" lang="ru-RU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литорефлексотерапии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(лечение камнями и минералами), лечение с помощью веток и коры деревьев, которые оказались эффективны при лечении практически всех хронических заболеваний, не имеют аналогов в мире.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Петрожак_Ольга_Леонидов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620688"/>
            <a:ext cx="2255651" cy="3379253"/>
          </a:xfrm>
          <a:prstGeom prst="rect">
            <a:avLst/>
          </a:prstGeom>
        </p:spPr>
      </p:pic>
      <p:pic>
        <p:nvPicPr>
          <p:cNvPr id="3" name="Рисунок 2" descr="5yeacLUYjik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508104" y="764704"/>
            <a:ext cx="2301852" cy="345638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23528" y="4221088"/>
            <a:ext cx="4176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Петрожак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Ольга Леонидовна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к.п.н., доцент,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кафедры теории и методики оздоровительных технологий и физической культуры Востока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788024" y="4437112"/>
            <a:ext cx="403244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Шварев Юрий Юрьевич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кафедры теории и методики оздоровительных технологий и физической культуры Востока,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директор спортивного клуба «Держава»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3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80112" y="1124744"/>
            <a:ext cx="2664295" cy="3415763"/>
          </a:xfrm>
          <a:prstGeom prst="rect">
            <a:avLst/>
          </a:prstGeom>
        </p:spPr>
      </p:pic>
      <p:pic>
        <p:nvPicPr>
          <p:cNvPr id="5" name="Рисунок 4" descr="1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71600" y="1124744"/>
            <a:ext cx="2861293" cy="331236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51520" y="4797152"/>
            <a:ext cx="417646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err="1" smtClean="0">
                <a:latin typeface="Times New Roman" pitchFamily="18" charset="0"/>
                <a:cs typeface="Times New Roman" pitchFamily="18" charset="0"/>
              </a:rPr>
              <a:t>Кван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Ольга Александровна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доцент кафедры теории и методики оздоровительных технологий и физической культуры Востока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644008" y="4797152"/>
            <a:ext cx="417646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Ефимов Денис Владимирович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преподаватель кафедры теории и методики оздоровительных технологий и физической культуры Востока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91" name="Rectangle 39"/>
          <p:cNvSpPr>
            <a:spLocks noGrp="1" noChangeArrowheads="1"/>
          </p:cNvSpPr>
          <p:nvPr>
            <p:ph type="title"/>
          </p:nvPr>
        </p:nvSpPr>
        <p:spPr>
          <a:xfrm>
            <a:off x="539552" y="1"/>
            <a:ext cx="8229600" cy="69269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  <a:latin typeface="Times New Roman" pitchFamily="18" charset="0"/>
              </a:rPr>
              <a:t>География </a:t>
            </a: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</a:rPr>
              <a:t>выпускников кафедры</a:t>
            </a:r>
            <a:endParaRPr lang="ru-RU" sz="3200" b="1" dirty="0">
              <a:solidFill>
                <a:schemeClr val="tx1"/>
              </a:solidFill>
              <a:latin typeface="Times New Roman" pitchFamily="18" charset="0"/>
            </a:endParaRPr>
          </a:p>
        </p:txBody>
      </p:sp>
      <p:grpSp>
        <p:nvGrpSpPr>
          <p:cNvPr id="177231" name="Group 79"/>
          <p:cNvGrpSpPr>
            <a:grpSpLocks noChangeAspect="1"/>
          </p:cNvGrpSpPr>
          <p:nvPr/>
        </p:nvGrpSpPr>
        <p:grpSpPr bwMode="auto">
          <a:xfrm>
            <a:off x="467544" y="620688"/>
            <a:ext cx="8424936" cy="5486400"/>
            <a:chOff x="4776" y="3719"/>
            <a:chExt cx="7200" cy="4320"/>
          </a:xfrm>
        </p:grpSpPr>
        <p:sp>
          <p:nvSpPr>
            <p:cNvPr id="177232" name="AutoShape 80"/>
            <p:cNvSpPr>
              <a:spLocks noChangeAspect="1" noChangeArrowheads="1"/>
            </p:cNvSpPr>
            <p:nvPr/>
          </p:nvSpPr>
          <p:spPr bwMode="auto">
            <a:xfrm>
              <a:off x="4776" y="3719"/>
              <a:ext cx="7200" cy="432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grpSp>
          <p:nvGrpSpPr>
            <p:cNvPr id="177233" name="Group 81"/>
            <p:cNvGrpSpPr>
              <a:grpSpLocks/>
            </p:cNvGrpSpPr>
            <p:nvPr/>
          </p:nvGrpSpPr>
          <p:grpSpPr bwMode="auto">
            <a:xfrm>
              <a:off x="4776" y="3889"/>
              <a:ext cx="6952" cy="4009"/>
              <a:chOff x="4776" y="3889"/>
              <a:chExt cx="6952" cy="4009"/>
            </a:xfrm>
          </p:grpSpPr>
          <p:sp>
            <p:nvSpPr>
              <p:cNvPr id="177234" name="AutoShape 82"/>
              <p:cNvSpPr>
                <a:spLocks noChangeArrowheads="1"/>
              </p:cNvSpPr>
              <p:nvPr/>
            </p:nvSpPr>
            <p:spPr bwMode="auto">
              <a:xfrm>
                <a:off x="7238" y="5363"/>
                <a:ext cx="1980" cy="63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2200" dirty="0" smtClean="0">
                    <a:latin typeface="Times New Roman" pitchFamily="18" charset="0"/>
                  </a:rPr>
                  <a:t>Области </a:t>
                </a:r>
              </a:p>
              <a:p>
                <a:r>
                  <a:rPr lang="ru-RU" sz="2200" dirty="0" smtClean="0">
                    <a:latin typeface="Times New Roman" pitchFamily="18" charset="0"/>
                  </a:rPr>
                  <a:t>и города</a:t>
                </a:r>
                <a:endParaRPr lang="ru-RU" dirty="0"/>
              </a:p>
            </p:txBody>
          </p:sp>
          <p:sp>
            <p:nvSpPr>
              <p:cNvPr id="177235" name="AutoShape 83"/>
              <p:cNvSpPr>
                <a:spLocks noChangeArrowheads="1"/>
              </p:cNvSpPr>
              <p:nvPr/>
            </p:nvSpPr>
            <p:spPr bwMode="auto">
              <a:xfrm>
                <a:off x="4776" y="6270"/>
                <a:ext cx="1013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sz="1400" dirty="0">
                  <a:latin typeface="Times New Roman" pitchFamily="18" charset="0"/>
                </a:endParaRPr>
              </a:p>
              <a:p>
                <a:r>
                  <a:rPr lang="ru-RU" sz="1400" b="1" dirty="0">
                    <a:latin typeface="Times New Roman" pitchFamily="18" charset="0"/>
                  </a:rPr>
                  <a:t>Пенза</a:t>
                </a:r>
                <a:endParaRPr lang="ru-RU" sz="1400" b="1" dirty="0"/>
              </a:p>
            </p:txBody>
          </p:sp>
          <p:sp>
            <p:nvSpPr>
              <p:cNvPr id="177236" name="AutoShape 84"/>
              <p:cNvSpPr>
                <a:spLocks noChangeArrowheads="1"/>
              </p:cNvSpPr>
              <p:nvPr/>
            </p:nvSpPr>
            <p:spPr bwMode="auto">
              <a:xfrm>
                <a:off x="9576" y="6270"/>
                <a:ext cx="984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>
                    <a:latin typeface="Times New Roman" pitchFamily="18" charset="0"/>
                  </a:rPr>
                  <a:t>Пермская область</a:t>
                </a:r>
                <a:endParaRPr lang="ru-RU" sz="1400" b="1" dirty="0"/>
              </a:p>
            </p:txBody>
          </p:sp>
          <p:sp>
            <p:nvSpPr>
              <p:cNvPr id="177237" name="AutoShape 85"/>
              <p:cNvSpPr>
                <a:spLocks noChangeArrowheads="1"/>
              </p:cNvSpPr>
              <p:nvPr/>
            </p:nvSpPr>
            <p:spPr bwMode="auto">
              <a:xfrm>
                <a:off x="7176" y="6270"/>
                <a:ext cx="1075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smtClean="0">
                    <a:latin typeface="Times New Roman" pitchFamily="18" charset="0"/>
                  </a:rPr>
                  <a:t>Курганская </a:t>
                </a:r>
                <a:r>
                  <a:rPr lang="ru-RU" sz="1400" b="1" dirty="0">
                    <a:latin typeface="Times New Roman" pitchFamily="18" charset="0"/>
                  </a:rPr>
                  <a:t>область</a:t>
                </a:r>
                <a:endParaRPr lang="ru-RU" b="1" dirty="0"/>
              </a:p>
            </p:txBody>
          </p:sp>
          <p:sp>
            <p:nvSpPr>
              <p:cNvPr id="177238" name="AutoShape 86"/>
              <p:cNvSpPr>
                <a:spLocks noChangeArrowheads="1"/>
              </p:cNvSpPr>
              <p:nvPr/>
            </p:nvSpPr>
            <p:spPr bwMode="auto">
              <a:xfrm>
                <a:off x="5884" y="5363"/>
                <a:ext cx="1081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err="1" smtClean="0">
                    <a:latin typeface="Times New Roman" pitchFamily="18" charset="0"/>
                  </a:rPr>
                  <a:t>Свердловс-кая</a:t>
                </a:r>
                <a:r>
                  <a:rPr lang="ru-RU" sz="1400" b="1" dirty="0" smtClean="0">
                    <a:latin typeface="Times New Roman" pitchFamily="18" charset="0"/>
                  </a:rPr>
                  <a:t> </a:t>
                </a:r>
              </a:p>
              <a:p>
                <a:r>
                  <a:rPr lang="ru-RU" sz="1400" b="1" dirty="0" smtClean="0">
                    <a:latin typeface="Times New Roman" pitchFamily="18" charset="0"/>
                  </a:rPr>
                  <a:t>область</a:t>
                </a:r>
                <a:endParaRPr lang="ru-RU" b="1" dirty="0"/>
              </a:p>
            </p:txBody>
          </p:sp>
          <p:sp>
            <p:nvSpPr>
              <p:cNvPr id="177239" name="AutoShape 87"/>
              <p:cNvSpPr>
                <a:spLocks noChangeArrowheads="1"/>
              </p:cNvSpPr>
              <p:nvPr/>
            </p:nvSpPr>
            <p:spPr bwMode="auto">
              <a:xfrm>
                <a:off x="4838" y="3889"/>
                <a:ext cx="923" cy="624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sz="1600" b="1" dirty="0" smtClean="0">
                  <a:latin typeface="Times New Roman" pitchFamily="18" charset="0"/>
                </a:endParaRPr>
              </a:p>
              <a:p>
                <a:r>
                  <a:rPr lang="ru-RU" sz="1600" b="1" dirty="0" smtClean="0">
                    <a:latin typeface="Times New Roman" pitchFamily="18" charset="0"/>
                  </a:rPr>
                  <a:t>Тыва</a:t>
                </a:r>
                <a:endParaRPr lang="ru-RU" sz="1600" b="1" dirty="0"/>
              </a:p>
            </p:txBody>
          </p:sp>
          <p:sp>
            <p:nvSpPr>
              <p:cNvPr id="177240" name="AutoShape 88"/>
              <p:cNvSpPr>
                <a:spLocks noChangeArrowheads="1"/>
              </p:cNvSpPr>
              <p:nvPr/>
            </p:nvSpPr>
            <p:spPr bwMode="auto">
              <a:xfrm>
                <a:off x="5945" y="7178"/>
                <a:ext cx="1081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err="1" smtClean="0">
                    <a:latin typeface="Times New Roman" pitchFamily="18" charset="0"/>
                  </a:rPr>
                  <a:t>Краснодар-ский</a:t>
                </a:r>
                <a:r>
                  <a:rPr lang="ru-RU" sz="1400" b="1" dirty="0" smtClean="0">
                    <a:latin typeface="Times New Roman" pitchFamily="18" charset="0"/>
                  </a:rPr>
                  <a:t> </a:t>
                </a:r>
              </a:p>
              <a:p>
                <a:r>
                  <a:rPr lang="ru-RU" sz="1400" b="1" dirty="0" smtClean="0">
                    <a:latin typeface="Times New Roman" pitchFamily="18" charset="0"/>
                  </a:rPr>
                  <a:t>край</a:t>
                </a:r>
                <a:endParaRPr lang="ru-RU" b="1" dirty="0"/>
              </a:p>
            </p:txBody>
          </p:sp>
          <p:sp>
            <p:nvSpPr>
              <p:cNvPr id="177241" name="AutoShape 89"/>
              <p:cNvSpPr>
                <a:spLocks noChangeArrowheads="1"/>
              </p:cNvSpPr>
              <p:nvPr/>
            </p:nvSpPr>
            <p:spPr bwMode="auto">
              <a:xfrm>
                <a:off x="9453" y="5363"/>
                <a:ext cx="1231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600" b="1" dirty="0" err="1" smtClean="0">
                    <a:latin typeface="Times New Roman" pitchFamily="18" charset="0"/>
                  </a:rPr>
                  <a:t>Оренбургс-кая</a:t>
                </a:r>
                <a:r>
                  <a:rPr lang="ru-RU" sz="1600" b="1" dirty="0" smtClean="0">
                    <a:latin typeface="Times New Roman" pitchFamily="18" charset="0"/>
                  </a:rPr>
                  <a:t> </a:t>
                </a:r>
              </a:p>
              <a:p>
                <a:r>
                  <a:rPr lang="ru-RU" sz="1600" b="1" dirty="0" smtClean="0">
                    <a:latin typeface="Times New Roman" pitchFamily="18" charset="0"/>
                  </a:rPr>
                  <a:t>область</a:t>
                </a:r>
                <a:endParaRPr lang="ru-RU" sz="1600" b="1" dirty="0"/>
              </a:p>
            </p:txBody>
          </p:sp>
          <p:sp>
            <p:nvSpPr>
              <p:cNvPr id="177242" name="AutoShape 90"/>
              <p:cNvSpPr>
                <a:spLocks noChangeArrowheads="1"/>
              </p:cNvSpPr>
              <p:nvPr/>
            </p:nvSpPr>
            <p:spPr bwMode="auto">
              <a:xfrm>
                <a:off x="7114" y="7178"/>
                <a:ext cx="1081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err="1" smtClean="0">
                    <a:latin typeface="Times New Roman" pitchFamily="18" charset="0"/>
                  </a:rPr>
                  <a:t>Красноярс-кий</a:t>
                </a:r>
                <a:r>
                  <a:rPr lang="ru-RU" sz="1400" b="1" dirty="0" smtClean="0">
                    <a:latin typeface="Times New Roman" pitchFamily="18" charset="0"/>
                  </a:rPr>
                  <a:t> </a:t>
                </a:r>
              </a:p>
              <a:p>
                <a:r>
                  <a:rPr lang="ru-RU" sz="1400" b="1" dirty="0" smtClean="0">
                    <a:latin typeface="Times New Roman" pitchFamily="18" charset="0"/>
                  </a:rPr>
                  <a:t>край</a:t>
                </a:r>
                <a:endParaRPr lang="ru-RU" b="1" dirty="0"/>
              </a:p>
            </p:txBody>
          </p:sp>
          <p:sp>
            <p:nvSpPr>
              <p:cNvPr id="177243" name="AutoShape 91"/>
              <p:cNvSpPr>
                <a:spLocks noChangeArrowheads="1"/>
              </p:cNvSpPr>
              <p:nvPr/>
            </p:nvSpPr>
            <p:spPr bwMode="auto">
              <a:xfrm>
                <a:off x="8407" y="6270"/>
                <a:ext cx="1044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>
                    <a:latin typeface="Times New Roman" pitchFamily="18" charset="0"/>
                  </a:rPr>
                  <a:t>Иркутская область</a:t>
                </a:r>
                <a:endParaRPr lang="ru-RU" b="1" dirty="0"/>
              </a:p>
            </p:txBody>
          </p:sp>
          <p:sp>
            <p:nvSpPr>
              <p:cNvPr id="177244" name="AutoShape 92"/>
              <p:cNvSpPr>
                <a:spLocks noChangeArrowheads="1"/>
              </p:cNvSpPr>
              <p:nvPr/>
            </p:nvSpPr>
            <p:spPr bwMode="auto">
              <a:xfrm>
                <a:off x="8284" y="7178"/>
                <a:ext cx="1169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smtClean="0">
                    <a:latin typeface="Times New Roman" pitchFamily="18" charset="0"/>
                  </a:rPr>
                  <a:t>Комсомольск </a:t>
                </a:r>
                <a:r>
                  <a:rPr lang="ru-RU" sz="1400" b="1" dirty="0">
                    <a:latin typeface="Times New Roman" pitchFamily="18" charset="0"/>
                  </a:rPr>
                  <a:t>на </a:t>
                </a:r>
                <a:endParaRPr lang="ru-RU" sz="1400" b="1" dirty="0" smtClean="0">
                  <a:latin typeface="Times New Roman" pitchFamily="18" charset="0"/>
                </a:endParaRPr>
              </a:p>
              <a:p>
                <a:r>
                  <a:rPr lang="ru-RU" sz="1400" b="1" dirty="0" smtClean="0">
                    <a:latin typeface="Times New Roman" pitchFamily="18" charset="0"/>
                  </a:rPr>
                  <a:t>Амуре</a:t>
                </a:r>
                <a:endParaRPr lang="ru-RU" sz="1400" b="1" dirty="0">
                  <a:latin typeface="Times New Roman" pitchFamily="18" charset="0"/>
                </a:endParaRPr>
              </a:p>
              <a:p>
                <a:endParaRPr lang="ru-RU" b="1" dirty="0"/>
              </a:p>
            </p:txBody>
          </p:sp>
          <p:sp>
            <p:nvSpPr>
              <p:cNvPr id="177245" name="AutoShape 93"/>
              <p:cNvSpPr>
                <a:spLocks noChangeArrowheads="1"/>
              </p:cNvSpPr>
              <p:nvPr/>
            </p:nvSpPr>
            <p:spPr bwMode="auto">
              <a:xfrm>
                <a:off x="5875" y="6290"/>
                <a:ext cx="1116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400" b="1" dirty="0" smtClean="0">
                    <a:latin typeface="Times New Roman" pitchFamily="18" charset="0"/>
                  </a:rPr>
                  <a:t>Мурманская область</a:t>
                </a:r>
                <a:endParaRPr lang="ru-RU" b="1" dirty="0"/>
              </a:p>
            </p:txBody>
          </p:sp>
          <p:sp>
            <p:nvSpPr>
              <p:cNvPr id="177246" name="AutoShape 94"/>
              <p:cNvSpPr>
                <a:spLocks noChangeArrowheads="1"/>
              </p:cNvSpPr>
              <p:nvPr/>
            </p:nvSpPr>
            <p:spPr bwMode="auto">
              <a:xfrm>
                <a:off x="10745" y="3889"/>
                <a:ext cx="862" cy="624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sz="1400" dirty="0">
                  <a:latin typeface="Times New Roman" pitchFamily="18" charset="0"/>
                </a:endParaRPr>
              </a:p>
              <a:p>
                <a:r>
                  <a:rPr lang="ru-RU" sz="1400" b="1" dirty="0">
                    <a:latin typeface="Times New Roman" pitchFamily="18" charset="0"/>
                  </a:rPr>
                  <a:t>Коми</a:t>
                </a:r>
                <a:endParaRPr lang="ru-RU" sz="1400" b="1" dirty="0"/>
              </a:p>
            </p:txBody>
          </p:sp>
          <p:sp>
            <p:nvSpPr>
              <p:cNvPr id="177247" name="AutoShape 95"/>
              <p:cNvSpPr>
                <a:spLocks noChangeArrowheads="1"/>
              </p:cNvSpPr>
              <p:nvPr/>
            </p:nvSpPr>
            <p:spPr bwMode="auto">
              <a:xfrm>
                <a:off x="7484" y="4626"/>
                <a:ext cx="1475" cy="454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r>
                  <a:rPr lang="ru-RU" sz="1600" b="1" dirty="0" smtClean="0">
                    <a:latin typeface="Times New Roman" pitchFamily="18" charset="0"/>
                  </a:rPr>
                  <a:t>Башкортостан</a:t>
                </a:r>
                <a:endParaRPr lang="ru-RU" sz="1600" b="1" dirty="0"/>
              </a:p>
            </p:txBody>
          </p:sp>
          <p:sp>
            <p:nvSpPr>
              <p:cNvPr id="177249" name="AutoShape 97"/>
              <p:cNvSpPr>
                <a:spLocks noChangeArrowheads="1"/>
              </p:cNvSpPr>
              <p:nvPr/>
            </p:nvSpPr>
            <p:spPr bwMode="auto">
              <a:xfrm>
                <a:off x="10807" y="5363"/>
                <a:ext cx="921" cy="720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sz="1600" b="1" dirty="0">
                  <a:latin typeface="Times New Roman" pitchFamily="18" charset="0"/>
                </a:endParaRPr>
              </a:p>
              <a:p>
                <a:r>
                  <a:rPr lang="ru-RU" sz="1600" b="1" dirty="0">
                    <a:latin typeface="Times New Roman" pitchFamily="18" charset="0"/>
                  </a:rPr>
                  <a:t>Тюмень</a:t>
                </a:r>
                <a:endParaRPr lang="ru-RU" sz="1600" b="1" dirty="0"/>
              </a:p>
            </p:txBody>
          </p:sp>
          <p:sp>
            <p:nvSpPr>
              <p:cNvPr id="177250" name="AutoShape 98"/>
              <p:cNvSpPr>
                <a:spLocks noChangeArrowheads="1"/>
              </p:cNvSpPr>
              <p:nvPr/>
            </p:nvSpPr>
            <p:spPr bwMode="auto">
              <a:xfrm>
                <a:off x="9576" y="3889"/>
                <a:ext cx="1046" cy="624"/>
              </a:xfrm>
              <a:prstGeom prst="roundRect">
                <a:avLst>
                  <a:gd name="adj" fmla="val 16667"/>
                </a:avLst>
              </a:prstGeom>
              <a:ln>
                <a:headEnd/>
                <a:tailEnd/>
              </a:ln>
            </p:spPr>
            <p:style>
              <a:lnRef idx="2">
                <a:schemeClr val="accent4"/>
              </a:lnRef>
              <a:fillRef idx="1">
                <a:schemeClr val="lt1"/>
              </a:fillRef>
              <a:effectRef idx="0">
                <a:schemeClr val="accent4"/>
              </a:effectRef>
              <a:fontRef idx="minor">
                <a:schemeClr val="dk1"/>
              </a:fontRef>
            </p:style>
            <p:txBody>
              <a:bodyPr/>
              <a:lstStyle/>
              <a:p>
                <a:endParaRPr lang="ru-RU" sz="1600" b="1" dirty="0">
                  <a:latin typeface="Times New Roman" pitchFamily="18" charset="0"/>
                </a:endParaRPr>
              </a:p>
              <a:p>
                <a:r>
                  <a:rPr lang="ru-RU" sz="1600" b="1" dirty="0">
                    <a:latin typeface="Times New Roman" pitchFamily="18" charset="0"/>
                  </a:rPr>
                  <a:t>Молдова</a:t>
                </a:r>
                <a:endParaRPr lang="ru-RU" sz="1600" b="1" dirty="0"/>
              </a:p>
            </p:txBody>
          </p:sp>
          <p:sp>
            <p:nvSpPr>
              <p:cNvPr id="177251" name="Line 99"/>
              <p:cNvSpPr>
                <a:spLocks noChangeShapeType="1"/>
              </p:cNvSpPr>
              <p:nvPr/>
            </p:nvSpPr>
            <p:spPr bwMode="auto">
              <a:xfrm flipH="1">
                <a:off x="6930" y="5930"/>
                <a:ext cx="308" cy="397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77252" name="Line 100"/>
              <p:cNvSpPr>
                <a:spLocks noChangeShapeType="1"/>
              </p:cNvSpPr>
              <p:nvPr/>
            </p:nvSpPr>
            <p:spPr bwMode="auto">
              <a:xfrm>
                <a:off x="9268" y="4456"/>
                <a:ext cx="308" cy="170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/>
              </a:p>
            </p:txBody>
          </p:sp>
          <p:sp>
            <p:nvSpPr>
              <p:cNvPr id="177254" name="Line 102"/>
              <p:cNvSpPr>
                <a:spLocks noChangeShapeType="1"/>
              </p:cNvSpPr>
              <p:nvPr/>
            </p:nvSpPr>
            <p:spPr bwMode="auto">
              <a:xfrm>
                <a:off x="9207" y="5930"/>
                <a:ext cx="369" cy="397"/>
              </a:xfrm>
              <a:prstGeom prst="line">
                <a:avLst/>
              </a:prstGeom>
              <a:ln>
                <a:headEnd/>
                <a:tailEnd type="triangle" w="med" len="med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  <p:txBody>
              <a:bodyPr/>
              <a:lstStyle/>
              <a:p>
                <a:endParaRPr lang="ru-RU"/>
              </a:p>
            </p:txBody>
          </p:sp>
        </p:grpSp>
      </p:grpSp>
      <p:sp>
        <p:nvSpPr>
          <p:cNvPr id="31" name="AutoShape 87"/>
          <p:cNvSpPr>
            <a:spLocks noChangeArrowheads="1"/>
          </p:cNvSpPr>
          <p:nvPr/>
        </p:nvSpPr>
        <p:spPr bwMode="auto">
          <a:xfrm>
            <a:off x="5580112" y="1772816"/>
            <a:ext cx="1368152" cy="57606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smtClean="0">
                <a:latin typeface="Times New Roman" pitchFamily="18" charset="0"/>
              </a:rPr>
              <a:t>Казахстан</a:t>
            </a:r>
            <a:endParaRPr lang="ru-RU" sz="1600" b="1" dirty="0"/>
          </a:p>
        </p:txBody>
      </p:sp>
      <p:sp>
        <p:nvSpPr>
          <p:cNvPr id="32" name="AutoShape 87"/>
          <p:cNvSpPr>
            <a:spLocks noChangeArrowheads="1"/>
          </p:cNvSpPr>
          <p:nvPr/>
        </p:nvSpPr>
        <p:spPr bwMode="auto">
          <a:xfrm>
            <a:off x="1763688" y="836712"/>
            <a:ext cx="1296144" cy="792088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1600" b="1" dirty="0" smtClean="0">
              <a:latin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</a:rPr>
              <a:t>Удмуртия</a:t>
            </a:r>
            <a:endParaRPr lang="ru-RU" sz="1600" b="1" dirty="0"/>
          </a:p>
        </p:txBody>
      </p:sp>
      <p:sp>
        <p:nvSpPr>
          <p:cNvPr id="33" name="AutoShape 87"/>
          <p:cNvSpPr>
            <a:spLocks noChangeArrowheads="1"/>
          </p:cNvSpPr>
          <p:nvPr/>
        </p:nvSpPr>
        <p:spPr bwMode="auto">
          <a:xfrm>
            <a:off x="539552" y="5013176"/>
            <a:ext cx="1215008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err="1" smtClean="0">
                <a:latin typeface="Times New Roman" pitchFamily="18" charset="0"/>
              </a:rPr>
              <a:t>Волго-град</a:t>
            </a:r>
            <a:endParaRPr lang="ru-RU" sz="1600" b="1" dirty="0"/>
          </a:p>
        </p:txBody>
      </p:sp>
      <p:sp>
        <p:nvSpPr>
          <p:cNvPr id="34" name="AutoShape 87"/>
          <p:cNvSpPr>
            <a:spLocks noChangeArrowheads="1"/>
          </p:cNvSpPr>
          <p:nvPr/>
        </p:nvSpPr>
        <p:spPr bwMode="auto">
          <a:xfrm>
            <a:off x="7380312" y="3861048"/>
            <a:ext cx="1215008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err="1" smtClean="0">
                <a:latin typeface="Times New Roman" pitchFamily="18" charset="0"/>
              </a:rPr>
              <a:t>Новоси-бирск</a:t>
            </a:r>
            <a:endParaRPr lang="ru-RU" sz="1600" b="1" dirty="0" smtClean="0">
              <a:latin typeface="Times New Roman" pitchFamily="18" charset="0"/>
            </a:endParaRPr>
          </a:p>
        </p:txBody>
      </p:sp>
      <p:sp>
        <p:nvSpPr>
          <p:cNvPr id="35" name="AutoShape 87"/>
          <p:cNvSpPr>
            <a:spLocks noChangeArrowheads="1"/>
          </p:cNvSpPr>
          <p:nvPr/>
        </p:nvSpPr>
        <p:spPr bwMode="auto">
          <a:xfrm>
            <a:off x="1835696" y="1772816"/>
            <a:ext cx="1584176" cy="576064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smtClean="0">
                <a:latin typeface="Times New Roman" pitchFamily="18" charset="0"/>
              </a:rPr>
              <a:t>Азербайджан</a:t>
            </a:r>
            <a:endParaRPr lang="ru-RU" sz="1600" b="1" dirty="0"/>
          </a:p>
        </p:txBody>
      </p:sp>
      <p:sp>
        <p:nvSpPr>
          <p:cNvPr id="36" name="AutoShape 87"/>
          <p:cNvSpPr>
            <a:spLocks noChangeArrowheads="1"/>
          </p:cNvSpPr>
          <p:nvPr/>
        </p:nvSpPr>
        <p:spPr bwMode="auto">
          <a:xfrm>
            <a:off x="7308304" y="5013176"/>
            <a:ext cx="1215008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1600" b="1" dirty="0" smtClean="0">
              <a:latin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</a:rPr>
              <a:t>Омск</a:t>
            </a:r>
            <a:endParaRPr lang="ru-RU" sz="1600" b="1" dirty="0"/>
          </a:p>
        </p:txBody>
      </p:sp>
      <p:sp>
        <p:nvSpPr>
          <p:cNvPr id="39" name="Line 101"/>
          <p:cNvSpPr>
            <a:spLocks noChangeShapeType="1"/>
          </p:cNvSpPr>
          <p:nvPr/>
        </p:nvSpPr>
        <p:spPr bwMode="auto">
          <a:xfrm flipH="1">
            <a:off x="3923928" y="3501008"/>
            <a:ext cx="0" cy="36004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0" name="Line 101"/>
          <p:cNvSpPr>
            <a:spLocks noChangeShapeType="1"/>
          </p:cNvSpPr>
          <p:nvPr/>
        </p:nvSpPr>
        <p:spPr bwMode="auto">
          <a:xfrm flipH="1">
            <a:off x="5004048" y="3501008"/>
            <a:ext cx="0" cy="36004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1" name="Line 105"/>
          <p:cNvSpPr>
            <a:spLocks noChangeShapeType="1"/>
          </p:cNvSpPr>
          <p:nvPr/>
        </p:nvSpPr>
        <p:spPr bwMode="auto">
          <a:xfrm flipH="1" flipV="1">
            <a:off x="3059832" y="3068960"/>
            <a:ext cx="288032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2" name="Line 105"/>
          <p:cNvSpPr>
            <a:spLocks noChangeShapeType="1"/>
          </p:cNvSpPr>
          <p:nvPr/>
        </p:nvSpPr>
        <p:spPr bwMode="auto">
          <a:xfrm flipV="1">
            <a:off x="5652120" y="3068960"/>
            <a:ext cx="279648" cy="838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3" name="AutoShape 87"/>
          <p:cNvSpPr>
            <a:spLocks noChangeArrowheads="1"/>
          </p:cNvSpPr>
          <p:nvPr/>
        </p:nvSpPr>
        <p:spPr bwMode="auto">
          <a:xfrm>
            <a:off x="6084168" y="5013176"/>
            <a:ext cx="1143000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endParaRPr lang="ru-RU" sz="1600" b="1" dirty="0" smtClean="0">
              <a:latin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</a:rPr>
              <a:t>Москва</a:t>
            </a:r>
            <a:endParaRPr lang="ru-RU" sz="1600" b="1" dirty="0"/>
          </a:p>
        </p:txBody>
      </p:sp>
      <p:sp>
        <p:nvSpPr>
          <p:cNvPr id="44" name="AutoShape 87"/>
          <p:cNvSpPr>
            <a:spLocks noChangeArrowheads="1"/>
          </p:cNvSpPr>
          <p:nvPr/>
        </p:nvSpPr>
        <p:spPr bwMode="auto">
          <a:xfrm>
            <a:off x="395536" y="2708920"/>
            <a:ext cx="1287016" cy="9144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1600" b="1" dirty="0" smtClean="0">
                <a:latin typeface="Times New Roman" pitchFamily="18" charset="0"/>
              </a:rPr>
              <a:t>Санкт-Петербург</a:t>
            </a:r>
            <a:endParaRPr lang="ru-RU" sz="1600" b="1" dirty="0"/>
          </a:p>
        </p:txBody>
      </p:sp>
      <p:sp>
        <p:nvSpPr>
          <p:cNvPr id="45" name="AutoShape 82"/>
          <p:cNvSpPr>
            <a:spLocks noChangeArrowheads="1"/>
          </p:cNvSpPr>
          <p:nvPr/>
        </p:nvSpPr>
        <p:spPr bwMode="auto">
          <a:xfrm>
            <a:off x="3419872" y="836712"/>
            <a:ext cx="2316857" cy="800100"/>
          </a:xfrm>
          <a:prstGeom prst="roundRect">
            <a:avLst>
              <a:gd name="adj" fmla="val 16667"/>
            </a:avLst>
          </a:prstGeom>
          <a:ln>
            <a:headEnd/>
            <a:tailEnd/>
          </a:ln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ru-RU" sz="2200" dirty="0" smtClean="0">
                <a:latin typeface="Times New Roman" pitchFamily="18" charset="0"/>
              </a:rPr>
              <a:t>Республики</a:t>
            </a:r>
            <a:endParaRPr lang="ru-RU" dirty="0"/>
          </a:p>
        </p:txBody>
      </p:sp>
      <p:sp>
        <p:nvSpPr>
          <p:cNvPr id="46" name="Line 105"/>
          <p:cNvSpPr>
            <a:spLocks noChangeShapeType="1"/>
          </p:cNvSpPr>
          <p:nvPr/>
        </p:nvSpPr>
        <p:spPr bwMode="auto">
          <a:xfrm flipH="1" flipV="1">
            <a:off x="3059832" y="1196752"/>
            <a:ext cx="36004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7" name="Line 105"/>
          <p:cNvSpPr>
            <a:spLocks noChangeShapeType="1"/>
          </p:cNvSpPr>
          <p:nvPr/>
        </p:nvSpPr>
        <p:spPr bwMode="auto">
          <a:xfrm flipV="1">
            <a:off x="5724128" y="1196752"/>
            <a:ext cx="360040" cy="0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8" name="Line 101"/>
          <p:cNvSpPr>
            <a:spLocks noChangeShapeType="1"/>
          </p:cNvSpPr>
          <p:nvPr/>
        </p:nvSpPr>
        <p:spPr bwMode="auto">
          <a:xfrm flipH="1">
            <a:off x="3131840" y="1556792"/>
            <a:ext cx="288032" cy="216024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  <p:sp>
        <p:nvSpPr>
          <p:cNvPr id="49" name="Line 101"/>
          <p:cNvSpPr>
            <a:spLocks noChangeShapeType="1"/>
          </p:cNvSpPr>
          <p:nvPr/>
        </p:nvSpPr>
        <p:spPr bwMode="auto">
          <a:xfrm flipH="1">
            <a:off x="4572000" y="1628800"/>
            <a:ext cx="0" cy="144016"/>
          </a:xfrm>
          <a:prstGeom prst="line">
            <a:avLst/>
          </a:prstGeom>
          <a:ln>
            <a:headEnd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177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77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77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177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719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476672"/>
            <a:ext cx="8568952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Сотрудничество и партнерство кафедры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ОТ и ФК Востока:</a:t>
            </a:r>
          </a:p>
          <a:p>
            <a:endParaRPr lang="ru-RU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Ассоциация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Чжунь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Юань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(Пекин, КНР)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Исследовательский институт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Кундавелл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(Пекин, КНР)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Международная ассоциация «Аура» (Киев, Украина)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Ассоциация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Чжунь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Юань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Цигун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«Даю» (Украина)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Интерначиональная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массажная школа город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Чангмай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Тайланд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Российско-Японская федерация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Буидо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(Токио, Япония)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Международный оздоровительный центр «Рейн»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Международная профессиональная ассоциация специалистов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комплементарной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, альтернативной, народной медицины и психологов (Москва)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ГБУЗ Челябинский областной центр медицинской профилактики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Центр йоги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Парамананд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(Индия-Челябинск)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ООО Спортивная школа ушу (Челябинск)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Спортивный клуб ушу «Держава» (Челябинск)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Региональный центр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Биомедис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(Челябинск)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Компания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Амадео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(Уфа, Башкирия)</a:t>
            </a:r>
          </a:p>
          <a:p>
            <a:pPr algn="l">
              <a:buFontTx/>
              <a:buChar char="-"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Оздоровительно-косметологический сало «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Гала-Эстетик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» (Челябинск)</a:t>
            </a:r>
            <a:endParaRPr lang="arn-CL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Международное сотрудничество кафедры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ОТ и ФК Востока</a:t>
            </a:r>
            <a:endParaRPr lang="arn-CL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Ступени Международной школы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764703"/>
            <a:ext cx="3528392" cy="2418475"/>
          </a:xfrm>
          <a:prstGeom prst="rect">
            <a:avLst/>
          </a:prstGeom>
        </p:spPr>
      </p:pic>
      <p:pic>
        <p:nvPicPr>
          <p:cNvPr id="9" name="Рисунок 8" descr="Уроки для тайских детей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3573016"/>
            <a:ext cx="3607949" cy="2705962"/>
          </a:xfrm>
          <a:prstGeom prst="rect">
            <a:avLst/>
          </a:prstGeom>
        </p:spPr>
      </p:pic>
      <p:pic>
        <p:nvPicPr>
          <p:cNvPr id="10" name="Рисунок 9" descr="Массаж тайцам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64088" y="4077072"/>
            <a:ext cx="3214589" cy="2302128"/>
          </a:xfrm>
          <a:prstGeom prst="rect">
            <a:avLst/>
          </a:prstGeom>
        </p:spPr>
      </p:pic>
      <p:pic>
        <p:nvPicPr>
          <p:cNvPr id="12" name="Рисунок 11" descr="IMG_929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64088" y="836712"/>
            <a:ext cx="3360374" cy="2520280"/>
          </a:xfrm>
          <a:prstGeom prst="rect">
            <a:avLst/>
          </a:prstGeom>
        </p:spPr>
      </p:pic>
      <p:pic>
        <p:nvPicPr>
          <p:cNvPr id="8" name="Рисунок 7" descr="IMG_928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5400000">
            <a:off x="3148405" y="2404323"/>
            <a:ext cx="2747797" cy="206084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323528" y="116632"/>
            <a:ext cx="8496944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Занятия студентов по дисциплинам кафедры </a:t>
            </a:r>
            <a:r>
              <a:rPr lang="ru-RU" sz="2100" b="1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100" b="1" dirty="0" smtClean="0">
                <a:latin typeface="Times New Roman" pitchFamily="18" charset="0"/>
                <a:cs typeface="Times New Roman" pitchFamily="18" charset="0"/>
              </a:rPr>
              <a:t> ОТ и ФК Востока</a:t>
            </a:r>
            <a:endParaRPr lang="arn-CL" sz="21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Овал 6"/>
          <p:cNvSpPr/>
          <p:nvPr/>
        </p:nvSpPr>
        <p:spPr>
          <a:xfrm>
            <a:off x="251520" y="980728"/>
            <a:ext cx="1944216" cy="122413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Японские </a:t>
            </a:r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оздорови-тельные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практики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Овал 7"/>
          <p:cNvSpPr/>
          <p:nvPr/>
        </p:nvSpPr>
        <p:spPr>
          <a:xfrm>
            <a:off x="2411760" y="980728"/>
            <a:ext cx="1944216" cy="122413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Виды индийской йоги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Овал 8"/>
          <p:cNvSpPr/>
          <p:nvPr/>
        </p:nvSpPr>
        <p:spPr>
          <a:xfrm>
            <a:off x="4572000" y="980728"/>
            <a:ext cx="1944216" cy="122413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err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Оздорови-тельные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гимнастики Китая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6732240" y="980728"/>
            <a:ext cx="2232248" cy="1224136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Телесно-</a:t>
            </a:r>
          </a:p>
          <a:p>
            <a:pPr algn="ct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ориентированные</a:t>
            </a:r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практики</a:t>
            </a:r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>
          <a:xfrm>
            <a:off x="3491880" y="220486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796136" y="220486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>
            <a:off x="8028384" y="220486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Прямая со стрелкой 28"/>
          <p:cNvCxnSpPr/>
          <p:nvPr/>
        </p:nvCxnSpPr>
        <p:spPr>
          <a:xfrm>
            <a:off x="1187624" y="2204864"/>
            <a:ext cx="0" cy="5040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Прямоугольник 29"/>
          <p:cNvSpPr/>
          <p:nvPr/>
        </p:nvSpPr>
        <p:spPr>
          <a:xfrm>
            <a:off x="395536" y="2708920"/>
            <a:ext cx="1512168" cy="12241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 err="1" smtClean="0">
                <a:solidFill>
                  <a:schemeClr val="tx1"/>
                </a:solidFill>
              </a:rPr>
              <a:t>Буидо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Сотай-хо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Юмейхо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Рейки и др.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1" name="Прямоугольник 30"/>
          <p:cNvSpPr/>
          <p:nvPr/>
        </p:nvSpPr>
        <p:spPr>
          <a:xfrm>
            <a:off x="2267744" y="2708920"/>
            <a:ext cx="2448272" cy="1296144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Гималайская йога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Хатха-йога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Холистическая</a:t>
            </a:r>
            <a:r>
              <a:rPr lang="ru-RU" dirty="0" smtClean="0">
                <a:solidFill>
                  <a:schemeClr val="tx1"/>
                </a:solidFill>
              </a:rPr>
              <a:t> йога</a:t>
            </a:r>
            <a:endParaRPr lang="ru-RU" dirty="0" smtClean="0">
              <a:solidFill>
                <a:schemeClr val="tx1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6876256" y="2708920"/>
            <a:ext cx="2088232" cy="2448272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 err="1" smtClean="0">
                <a:solidFill>
                  <a:schemeClr val="tx1"/>
                </a:solidFill>
              </a:rPr>
              <a:t>Аюрведа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Гуа-ша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Холистический</a:t>
            </a:r>
            <a:r>
              <a:rPr lang="ru-RU" dirty="0" smtClean="0">
                <a:solidFill>
                  <a:schemeClr val="tx1"/>
                </a:solidFill>
              </a:rPr>
              <a:t> массаж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Тайский </a:t>
            </a:r>
            <a:r>
              <a:rPr lang="ru-RU" dirty="0" smtClean="0">
                <a:solidFill>
                  <a:schemeClr val="tx1"/>
                </a:solidFill>
              </a:rPr>
              <a:t>массаж</a:t>
            </a:r>
          </a:p>
          <a:p>
            <a:pPr algn="l"/>
            <a:r>
              <a:rPr lang="ru-RU" dirty="0" smtClean="0">
                <a:solidFill>
                  <a:schemeClr val="tx1"/>
                </a:solidFill>
              </a:rPr>
              <a:t>Рефлексотерапия</a:t>
            </a: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Ауриколотерапия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Йогический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массаж и др.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4932040" y="2708920"/>
            <a:ext cx="1728192" cy="1224136"/>
          </a:xfrm>
          <a:prstGeom prst="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 smtClean="0">
                <a:solidFill>
                  <a:schemeClr val="tx1"/>
                </a:solidFill>
              </a:rPr>
              <a:t>Ушу</a:t>
            </a: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Цигун</a:t>
            </a:r>
            <a:endParaRPr lang="ru-RU" dirty="0" smtClean="0">
              <a:solidFill>
                <a:schemeClr val="tx1"/>
              </a:solidFill>
            </a:endParaRPr>
          </a:p>
          <a:p>
            <a:pPr algn="l"/>
            <a:r>
              <a:rPr lang="ru-RU" dirty="0" err="1" smtClean="0">
                <a:solidFill>
                  <a:schemeClr val="tx1"/>
                </a:solidFill>
              </a:rPr>
              <a:t>Тайцзицюань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4" name="Овал 33"/>
          <p:cNvSpPr/>
          <p:nvPr/>
        </p:nvSpPr>
        <p:spPr>
          <a:xfrm>
            <a:off x="1403648" y="5301208"/>
            <a:ext cx="6048672" cy="720080"/>
          </a:xfrm>
          <a:prstGeom prst="ellipse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Дыхательно-образные упражнения</a:t>
            </a:r>
            <a:endParaRPr lang="ru-RU" dirty="0">
              <a:solidFill>
                <a:schemeClr val="tx1"/>
              </a:solidFill>
            </a:endParaRPr>
          </a:p>
        </p:txBody>
      </p:sp>
      <p:cxnSp>
        <p:nvCxnSpPr>
          <p:cNvPr id="35" name="Прямая со стрелкой 34"/>
          <p:cNvCxnSpPr/>
          <p:nvPr/>
        </p:nvCxnSpPr>
        <p:spPr>
          <a:xfrm>
            <a:off x="3491880" y="4005064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 стрелкой 36"/>
          <p:cNvCxnSpPr/>
          <p:nvPr/>
        </p:nvCxnSpPr>
        <p:spPr>
          <a:xfrm>
            <a:off x="5868144" y="3933056"/>
            <a:ext cx="0" cy="122413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 стрелкой 39"/>
          <p:cNvCxnSpPr/>
          <p:nvPr/>
        </p:nvCxnSpPr>
        <p:spPr>
          <a:xfrm flipH="1">
            <a:off x="7236296" y="5229200"/>
            <a:ext cx="360040" cy="28803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Прямая со стрелкой 41"/>
          <p:cNvCxnSpPr/>
          <p:nvPr/>
        </p:nvCxnSpPr>
        <p:spPr>
          <a:xfrm>
            <a:off x="1115616" y="3933056"/>
            <a:ext cx="504056" cy="14401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IMG_986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3645024"/>
            <a:ext cx="4104456" cy="2736619"/>
          </a:xfrm>
          <a:prstGeom prst="rect">
            <a:avLst/>
          </a:prstGeom>
        </p:spPr>
      </p:pic>
      <p:pic>
        <p:nvPicPr>
          <p:cNvPr id="3" name="Рисунок 2" descr="IMG_990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548680"/>
            <a:ext cx="4104456" cy="2784260"/>
          </a:xfrm>
          <a:prstGeom prst="rect">
            <a:avLst/>
          </a:prstGeom>
        </p:spPr>
      </p:pic>
      <p:pic>
        <p:nvPicPr>
          <p:cNvPr id="4" name="Рисунок 3" descr="IMG_998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716016" y="620688"/>
            <a:ext cx="4139952" cy="2759968"/>
          </a:xfrm>
          <a:prstGeom prst="rect">
            <a:avLst/>
          </a:prstGeom>
        </p:spPr>
      </p:pic>
      <p:pic>
        <p:nvPicPr>
          <p:cNvPr id="5" name="Рисунок 4" descr="IMG_9889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23528" y="3645024"/>
            <a:ext cx="4103849" cy="2735395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23528" y="116632"/>
            <a:ext cx="849694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Занятия студентов по дисциплинам кафедры </a:t>
            </a:r>
            <a:r>
              <a:rPr lang="ru-RU" sz="2000" b="1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 ОТ и ФК Востока</a:t>
            </a:r>
            <a:endParaRPr lang="arn-CL" sz="2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188640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Работа студентов</a:t>
            </a:r>
            <a:endParaRPr lang="arn-CL" sz="2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" name="Рисунок 10" descr="IMG_992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124744"/>
            <a:ext cx="3648149" cy="2736304"/>
          </a:xfrm>
          <a:prstGeom prst="rect">
            <a:avLst/>
          </a:prstGeom>
        </p:spPr>
      </p:pic>
      <p:pic>
        <p:nvPicPr>
          <p:cNvPr id="13" name="Рисунок 12" descr="IMG_671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4048" y="4005064"/>
            <a:ext cx="3599892" cy="2399928"/>
          </a:xfrm>
          <a:prstGeom prst="rect">
            <a:avLst/>
          </a:prstGeom>
        </p:spPr>
      </p:pic>
      <p:pic>
        <p:nvPicPr>
          <p:cNvPr id="15" name="Рисунок 14" descr="DSC_065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9552" y="4077072"/>
            <a:ext cx="4224470" cy="2376264"/>
          </a:xfrm>
          <a:prstGeom prst="rect">
            <a:avLst/>
          </a:prstGeom>
        </p:spPr>
      </p:pic>
      <p:pic>
        <p:nvPicPr>
          <p:cNvPr id="16" name="Рисунок 15" descr="DSC_1233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355976" y="1124744"/>
            <a:ext cx="4499992" cy="2531246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DPP_044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692696"/>
            <a:ext cx="4176464" cy="2784309"/>
          </a:xfrm>
          <a:prstGeom prst="rect">
            <a:avLst/>
          </a:prstGeom>
        </p:spPr>
      </p:pic>
      <p:pic>
        <p:nvPicPr>
          <p:cNvPr id="9" name="Рисунок 8" descr="DPP_041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716016" y="3933056"/>
            <a:ext cx="4067944" cy="2711962"/>
          </a:xfrm>
          <a:prstGeom prst="rect">
            <a:avLst/>
          </a:prstGeom>
        </p:spPr>
      </p:pic>
      <p:pic>
        <p:nvPicPr>
          <p:cNvPr id="10" name="Рисунок 9" descr="IMG_9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44" y="3645024"/>
            <a:ext cx="4043941" cy="3032956"/>
          </a:xfrm>
          <a:prstGeom prst="rect">
            <a:avLst/>
          </a:prstGeom>
        </p:spPr>
      </p:pic>
      <p:pic>
        <p:nvPicPr>
          <p:cNvPr id="11" name="Рисунок 10" descr="IMG_905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16016" y="692696"/>
            <a:ext cx="4043941" cy="3032956"/>
          </a:xfrm>
          <a:prstGeom prst="rect">
            <a:avLst/>
          </a:prstGeom>
        </p:spPr>
      </p:pic>
      <p:sp>
        <p:nvSpPr>
          <p:cNvPr id="12" name="Прямоугольник 11"/>
          <p:cNvSpPr/>
          <p:nvPr/>
        </p:nvSpPr>
        <p:spPr>
          <a:xfrm>
            <a:off x="323528" y="116632"/>
            <a:ext cx="84969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Массовые мероприятия кафедры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ТиМ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ОТ и ФК Востока</a:t>
            </a:r>
            <a:endParaRPr lang="arn-CL" sz="24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резентация бизнес-плана">
  <a:themeElements>
    <a:clrScheme name="Презентация бизнес-плана 11">
      <a:dk1>
        <a:srgbClr val="005A58"/>
      </a:dk1>
      <a:lt1>
        <a:srgbClr val="FFFFFF"/>
      </a:lt1>
      <a:dk2>
        <a:srgbClr val="4BB7B7"/>
      </a:dk2>
      <a:lt2>
        <a:srgbClr val="99CCFF"/>
      </a:lt2>
      <a:accent1>
        <a:srgbClr val="586F9E"/>
      </a:accent1>
      <a:accent2>
        <a:srgbClr val="4A24A8"/>
      </a:accent2>
      <a:accent3>
        <a:srgbClr val="B1D8D8"/>
      </a:accent3>
      <a:accent4>
        <a:srgbClr val="DADADA"/>
      </a:accent4>
      <a:accent5>
        <a:srgbClr val="B4BBCC"/>
      </a:accent5>
      <a:accent6>
        <a:srgbClr val="422098"/>
      </a:accent6>
      <a:hlink>
        <a:srgbClr val="CCECFF"/>
      </a:hlink>
      <a:folHlink>
        <a:srgbClr val="B2B2B2"/>
      </a:folHlink>
    </a:clrScheme>
    <a:fontScheme name="Презентация бизнес-плана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solidFill>
            <a:srgbClr val="000000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бизнес-плана 1">
        <a:dk1>
          <a:srgbClr val="5C1F00"/>
        </a:dk1>
        <a:lt1>
          <a:srgbClr val="FFFFFF"/>
        </a:lt1>
        <a:dk2>
          <a:srgbClr val="E55555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F0B4B4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2">
        <a:dk1>
          <a:srgbClr val="2D2015"/>
        </a:dk1>
        <a:lt1>
          <a:srgbClr val="FFFFFF"/>
        </a:lt1>
        <a:dk2>
          <a:srgbClr val="9C8D6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CBC5B8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ADBABB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3">
        <a:dk1>
          <a:srgbClr val="C0C0C0"/>
        </a:dk1>
        <a:lt1>
          <a:srgbClr val="FFFFFF"/>
        </a:lt1>
        <a:dk2>
          <a:srgbClr val="000000"/>
        </a:dk2>
        <a:lt2>
          <a:srgbClr val="333333"/>
        </a:lt2>
        <a:accent1>
          <a:srgbClr val="5F5F5F"/>
        </a:accent1>
        <a:accent2>
          <a:srgbClr val="DDDDDD"/>
        </a:accent2>
        <a:accent3>
          <a:srgbClr val="FFFFFF"/>
        </a:accent3>
        <a:accent4>
          <a:srgbClr val="A4A4A4"/>
        </a:accent4>
        <a:accent5>
          <a:srgbClr val="B6B6B6"/>
        </a:accent5>
        <a:accent6>
          <a:srgbClr val="C8C8C8"/>
        </a:accent6>
        <a:hlink>
          <a:srgbClr val="B2B2B2"/>
        </a:hlink>
        <a:folHlink>
          <a:srgbClr val="DDDDD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бизнес-плана 4">
        <a:dk1>
          <a:srgbClr val="003366"/>
        </a:dk1>
        <a:lt1>
          <a:srgbClr val="FFFFFF"/>
        </a:lt1>
        <a:dk2>
          <a:srgbClr val="42A5F0"/>
        </a:dk2>
        <a:lt2>
          <a:srgbClr val="3399FF"/>
        </a:lt2>
        <a:accent1>
          <a:srgbClr val="4880B8"/>
        </a:accent1>
        <a:accent2>
          <a:srgbClr val="00B000"/>
        </a:accent2>
        <a:accent3>
          <a:srgbClr val="B0CFF6"/>
        </a:accent3>
        <a:accent4>
          <a:srgbClr val="DADADA"/>
        </a:accent4>
        <a:accent5>
          <a:srgbClr val="B1C0D8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5">
        <a:dk1>
          <a:srgbClr val="336699"/>
        </a:dk1>
        <a:lt1>
          <a:srgbClr val="FFFFFF"/>
        </a:lt1>
        <a:dk2>
          <a:srgbClr val="DDDDDD"/>
        </a:dk2>
        <a:lt2>
          <a:srgbClr val="B2C8D8"/>
        </a:lt2>
        <a:accent1>
          <a:srgbClr val="1F62C5"/>
        </a:accent1>
        <a:accent2>
          <a:srgbClr val="468A4B"/>
        </a:accent2>
        <a:accent3>
          <a:srgbClr val="EBEBEB"/>
        </a:accent3>
        <a:accent4>
          <a:srgbClr val="DADADA"/>
        </a:accent4>
        <a:accent5>
          <a:srgbClr val="ABB7DF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6">
        <a:dk1>
          <a:srgbClr val="777777"/>
        </a:dk1>
        <a:lt1>
          <a:srgbClr val="FFFFFF"/>
        </a:lt1>
        <a:dk2>
          <a:srgbClr val="ABADA1"/>
        </a:dk2>
        <a:lt2>
          <a:srgbClr val="C2C2BA"/>
        </a:lt2>
        <a:accent1>
          <a:srgbClr val="909082"/>
        </a:accent1>
        <a:accent2>
          <a:srgbClr val="809EA8"/>
        </a:accent2>
        <a:accent3>
          <a:srgbClr val="D2D3CD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7">
        <a:dk1>
          <a:srgbClr val="3E3E5C"/>
        </a:dk1>
        <a:lt1>
          <a:srgbClr val="FFFFFF"/>
        </a:lt1>
        <a:dk2>
          <a:srgbClr val="BABBD2"/>
        </a:dk2>
        <a:lt2>
          <a:srgbClr val="B2B2B2"/>
        </a:lt2>
        <a:accent1>
          <a:srgbClr val="787682"/>
        </a:accent1>
        <a:accent2>
          <a:srgbClr val="6699FF"/>
        </a:accent2>
        <a:accent3>
          <a:srgbClr val="D9DAE5"/>
        </a:accent3>
        <a:accent4>
          <a:srgbClr val="DADADA"/>
        </a:accent4>
        <a:accent5>
          <a:srgbClr val="BEBDC1"/>
        </a:accent5>
        <a:accent6>
          <a:srgbClr val="5C8A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8">
        <a:dk1>
          <a:srgbClr val="777777"/>
        </a:dk1>
        <a:lt1>
          <a:srgbClr val="FFFFDF"/>
        </a:lt1>
        <a:dk2>
          <a:srgbClr val="FFFFD9"/>
        </a:dk2>
        <a:lt2>
          <a:srgbClr val="AA8322"/>
        </a:lt2>
        <a:accent1>
          <a:srgbClr val="D6B778"/>
        </a:accent1>
        <a:accent2>
          <a:srgbClr val="33CCCC"/>
        </a:accent2>
        <a:accent3>
          <a:srgbClr val="FFFFE9"/>
        </a:accent3>
        <a:accent4>
          <a:srgbClr val="DADABE"/>
        </a:accent4>
        <a:accent5>
          <a:srgbClr val="E8D8BE"/>
        </a:accent5>
        <a:accent6>
          <a:srgbClr val="2DB9B9"/>
        </a:accent6>
        <a:hlink>
          <a:srgbClr val="FF5050"/>
        </a:hlink>
        <a:folHlink>
          <a:srgbClr val="FFCC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9">
        <a:dk1>
          <a:srgbClr val="EACD64"/>
        </a:dk1>
        <a:lt1>
          <a:srgbClr val="FEDA9A"/>
        </a:lt1>
        <a:dk2>
          <a:srgbClr val="AD7625"/>
        </a:dk2>
        <a:lt2>
          <a:srgbClr val="969696"/>
        </a:lt2>
        <a:accent1>
          <a:srgbClr val="8F6F59"/>
        </a:accent1>
        <a:accent2>
          <a:srgbClr val="FFC891"/>
        </a:accent2>
        <a:accent3>
          <a:srgbClr val="FEEACA"/>
        </a:accent3>
        <a:accent4>
          <a:srgbClr val="C8AF54"/>
        </a:accent4>
        <a:accent5>
          <a:srgbClr val="C6BBB5"/>
        </a:accent5>
        <a:accent6>
          <a:srgbClr val="E7B583"/>
        </a:accent6>
        <a:hlink>
          <a:srgbClr val="FF8A3B"/>
        </a:hlink>
        <a:folHlink>
          <a:srgbClr val="EEC96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бизнес-плана 10">
        <a:dk1>
          <a:srgbClr val="808080"/>
        </a:dk1>
        <a:lt1>
          <a:srgbClr val="FFFFFF"/>
        </a:lt1>
        <a:dk2>
          <a:srgbClr val="F8F8F8"/>
        </a:dk2>
        <a:lt2>
          <a:srgbClr val="0099CC"/>
        </a:lt2>
        <a:accent1>
          <a:srgbClr val="66A0CC"/>
        </a:accent1>
        <a:accent2>
          <a:srgbClr val="CCCCFF"/>
        </a:accent2>
        <a:accent3>
          <a:srgbClr val="FBFBFB"/>
        </a:accent3>
        <a:accent4>
          <a:srgbClr val="DADADA"/>
        </a:accent4>
        <a:accent5>
          <a:srgbClr val="B8CDE2"/>
        </a:accent5>
        <a:accent6>
          <a:srgbClr val="B9B9E7"/>
        </a:accent6>
        <a:hlink>
          <a:srgbClr val="3333CC"/>
        </a:hlink>
        <a:folHlink>
          <a:srgbClr val="4D4D4D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бизнес-плана 11">
        <a:dk1>
          <a:srgbClr val="005A58"/>
        </a:dk1>
        <a:lt1>
          <a:srgbClr val="FFFFFF"/>
        </a:lt1>
        <a:dk2>
          <a:srgbClr val="4BB7B7"/>
        </a:dk2>
        <a:lt2>
          <a:srgbClr val="99CCFF"/>
        </a:lt2>
        <a:accent1>
          <a:srgbClr val="586F9E"/>
        </a:accent1>
        <a:accent2>
          <a:srgbClr val="4A24A8"/>
        </a:accent2>
        <a:accent3>
          <a:srgbClr val="B1D8D8"/>
        </a:accent3>
        <a:accent4>
          <a:srgbClr val="DADADA"/>
        </a:accent4>
        <a:accent5>
          <a:srgbClr val="B4BBCC"/>
        </a:accent5>
        <a:accent6>
          <a:srgbClr val="422098"/>
        </a:accent6>
        <a:hlink>
          <a:srgbClr val="CCEC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бизнес-плана</Template>
  <TotalTime>1598</TotalTime>
  <Words>642</Words>
  <Application>Microsoft Office PowerPoint</Application>
  <PresentationFormat>Экран (4:3)</PresentationFormat>
  <Paragraphs>112</Paragraphs>
  <Slides>15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17" baseType="lpstr">
      <vt:lpstr>Презентация бизнес-плана</vt:lpstr>
      <vt:lpstr>Поток</vt:lpstr>
      <vt:lpstr>Слайд 1</vt:lpstr>
      <vt:lpstr>История развития     (1998-2018)</vt:lpstr>
      <vt:lpstr>Слайд 3</vt:lpstr>
      <vt:lpstr>Слайд 4</vt:lpstr>
      <vt:lpstr>Слайд 5</vt:lpstr>
      <vt:lpstr>Слайд 6</vt:lpstr>
      <vt:lpstr>Слайд 7</vt:lpstr>
      <vt:lpstr>Слайд 8</vt:lpstr>
      <vt:lpstr>География выпускников кафедры</vt:lpstr>
      <vt:lpstr>Слайд 10</vt:lpstr>
      <vt:lpstr>Слайд 11</vt:lpstr>
      <vt:lpstr>Слайд 12</vt:lpstr>
      <vt:lpstr>Слайд 13</vt:lpstr>
      <vt:lpstr>Слайд 14</vt:lpstr>
      <vt:lpstr>Слайд 15</vt:lpstr>
    </vt:vector>
  </TitlesOfParts>
  <Manager/>
  <Company>УралГУФК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 организации</dc:title>
  <dc:subject/>
  <dc:creator>администратор</dc:creator>
  <cp:keywords/>
  <dc:description/>
  <cp:lastModifiedBy>user</cp:lastModifiedBy>
  <cp:revision>113</cp:revision>
  <dcterms:created xsi:type="dcterms:W3CDTF">2006-01-23T10:36:15Z</dcterms:created>
  <dcterms:modified xsi:type="dcterms:W3CDTF">2019-04-25T07:31:18Z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TC010175101049</vt:lpwstr>
  </property>
</Properties>
</file>