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7.jpeg" ContentType="image/jpeg"/>
  <Override PartName="/ppt/media/image1.png" ContentType="image/png"/>
  <Override PartName="/ppt/media/image2.png" ContentType="image/png"/>
  <Override PartName="/ppt/media/image4.jpeg" ContentType="image/jpeg"/>
  <Override PartName="/ppt/media/image3.jpeg" ContentType="image/jpeg"/>
  <Override PartName="/ppt/media/image11.png" ContentType="image/png"/>
  <Override PartName="/ppt/media/image5.jpeg" ContentType="image/jpeg"/>
  <Override PartName="/ppt/media/image6.png" ContentType="image/png"/>
  <Override PartName="/ppt/media/image8.png" ContentType="image/png"/>
  <Override PartName="/ppt/media/image9.jpeg" ContentType="image/jpeg"/>
  <Override PartName="/ppt/media/image10.png" ContentType="image/png"/>
  <Override PartName="/ppt/media/image12.jpeg" ContentType="image/jpeg"/>
  <Override PartName="/ppt/media/image13.png" ContentType="image/png"/>
  <Override PartName="/ppt/media/image14.png" ContentType="image/png"/>
  <Override PartName="/ppt/media/image15.jpeg" ContentType="image/jpeg"/>
  <Override PartName="/ppt/media/image16.jpeg" ContentType="image/jpeg"/>
  <Override PartName="/ppt/media/image17.png" ContentType="image/png"/>
  <Override PartName="/ppt/media/image18.jpeg" ContentType="image/jpeg"/>
  <Override PartName="/ppt/media/image19.jpeg" ContentType="image/jpe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171080"/>
            <a:ext cx="4039920" cy="136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18234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318924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18924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18234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171080"/>
            <a:ext cx="4039920" cy="136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18234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318924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318924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18234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171080"/>
            <a:ext cx="4039920" cy="136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18234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318924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318924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18234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4572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457200" y="1171080"/>
            <a:ext cx="4039920" cy="136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6393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57200" y="1869480"/>
            <a:ext cx="403992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2527560" y="153504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252756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457200" y="1869480"/>
            <a:ext cx="197136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182340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 type="body"/>
          </p:nvPr>
        </p:nvSpPr>
        <p:spPr>
          <a:xfrm>
            <a:off x="3189240" y="153504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 type="body"/>
          </p:nvPr>
        </p:nvSpPr>
        <p:spPr>
          <a:xfrm>
            <a:off x="318924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 type="body"/>
          </p:nvPr>
        </p:nvSpPr>
        <p:spPr>
          <a:xfrm>
            <a:off x="18234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 type="body"/>
          </p:nvPr>
        </p:nvSpPr>
        <p:spPr>
          <a:xfrm>
            <a:off x="457200" y="1869480"/>
            <a:ext cx="1300680" cy="30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7de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D23E41C8-39CF-43A6-AE3F-BF3BAB5E517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18.4.25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B4FCD9C6-0F25-41AF-B957-6DF921EB6589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7de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5A0C2FA4-ED96-491A-83B8-A44995A4729B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18.4.25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FB443C8A-5F54-4A6E-A931-2AAE5A5ED257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заголовка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7de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64755479-1EAF-4555-8BCF-26B261CC6CF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18.4.25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C734660-9F58-4B01-B1A7-6C459A26F656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b7de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ru-RU" sz="4400" spc="-1" strike="noStrike">
                <a:solidFill>
                  <a:srgbClr val="000000"/>
                </a:solidFill>
                <a:latin typeface="Calibri"/>
              </a:rPr>
              <a:t>Образец заголовка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  <a:spcBef>
                <a:spcPts val="479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</p:spPr>
        <p:txBody>
          <a:bodyPr/>
          <a:p>
            <a:pPr marL="343080" indent="-34272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A4192C89-3EB6-4A6E-9D52-76E993AF32E0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18.4.25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29" name="PlaceHolder 7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30" name="PlaceHolder 8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95DF5C2A-DD3F-484A-BD40-311260DA1F8D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png"/><Relationship Id="rId7" Type="http://schemas.openxmlformats.org/officeDocument/2006/relationships/image" Target="../media/image9.jpeg"/><Relationship Id="rId8" Type="http://schemas.openxmlformats.org/officeDocument/2006/relationships/image" Target="../media/image10.png"/><Relationship Id="rId9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5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png"/><Relationship Id="rId4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899640" y="263700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0000ff"/>
                </a:solidFill>
                <a:latin typeface="Times New Roman"/>
              </a:rPr>
              <a:t>КАФЕДРА СПОРТИВНОЙ МЕДИЦИНЫ И ФИЗИЧЕСКОЙ РЕАБИЛИТАЦИИ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TextShape 2"/>
          <p:cNvSpPr txBox="1"/>
          <p:nvPr/>
        </p:nvSpPr>
        <p:spPr>
          <a:xfrm>
            <a:off x="1979640" y="4941000"/>
            <a:ext cx="5648400" cy="10573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algn="ctr"/>
            <a:endParaRPr b="0" lang="ru-RU" sz="3200" spc="-1" strike="noStrike">
              <a:latin typeface="Arial"/>
            </a:endParaRPr>
          </a:p>
        </p:txBody>
      </p:sp>
      <p:pic>
        <p:nvPicPr>
          <p:cNvPr id="169" name="Picture 2" descr=""/>
          <p:cNvPicPr/>
          <p:nvPr/>
        </p:nvPicPr>
        <p:blipFill>
          <a:blip r:embed="rId1"/>
          <a:stretch/>
        </p:blipFill>
        <p:spPr>
          <a:xfrm>
            <a:off x="1115640" y="0"/>
            <a:ext cx="7200360" cy="2570400"/>
          </a:xfrm>
          <a:prstGeom prst="rect">
            <a:avLst/>
          </a:prstGeom>
          <a:ln>
            <a:noFill/>
          </a:ln>
        </p:spPr>
      </p:pic>
      <p:pic>
        <p:nvPicPr>
          <p:cNvPr id="170" name="Picture 3" descr=""/>
          <p:cNvPicPr/>
          <p:nvPr/>
        </p:nvPicPr>
        <p:blipFill>
          <a:blip r:embed="rId2"/>
          <a:stretch/>
        </p:blipFill>
        <p:spPr>
          <a:xfrm>
            <a:off x="1115640" y="4077000"/>
            <a:ext cx="6703920" cy="25578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611640" y="116640"/>
            <a:ext cx="81367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КАФЕДРА СПОРТИВНОЙ МЕДИЦИНЫ И ФИЗИЧЕСКОЙ РЕАБИЛИТАЦИИ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0" y="764640"/>
            <a:ext cx="882000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БАКАЛАВРИАТ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Направление подготовки 49.03.02 Физическая культура для лиц </a:t>
            </a:r>
            <a:br/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 отклонениями в состоянии здоровья (адаптивная физическая культура)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3" name="CustomShape 3"/>
          <p:cNvSpPr/>
          <p:nvPr/>
        </p:nvSpPr>
        <p:spPr>
          <a:xfrm>
            <a:off x="164160" y="3962160"/>
            <a:ext cx="8784720" cy="295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600" spc="-1" strike="noStrike" u="sng">
                <a:solidFill>
                  <a:srgbClr val="000000"/>
                </a:solidFill>
                <a:uFillTx/>
                <a:latin typeface="Times New Roman"/>
              </a:rPr>
              <a:t>Вступительные испытания: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русский язык (ЕГЭ), биология (ЕГЭ), </a:t>
            </a:r>
            <a:br/>
            <a:r>
              <a:rPr b="1" lang="ru-RU" sz="1600" spc="-1" strike="noStrike">
                <a:solidFill>
                  <a:srgbClr val="ff0000"/>
                </a:solidFill>
                <a:latin typeface="Times New Roman"/>
              </a:rPr>
              <a:t>Дополнительные: </a:t>
            </a:r>
            <a:r>
              <a:rPr b="1" lang="ru-RU" sz="1600" spc="-1" strike="noStrike">
                <a:solidFill>
                  <a:srgbClr val="0000ff"/>
                </a:solidFill>
                <a:latin typeface="Times New Roman"/>
              </a:rPr>
              <a:t>адаптивная физическая культура </a:t>
            </a:r>
            <a:r>
              <a:rPr b="1" lang="ru-RU" sz="1600" spc="-1" strike="noStrike">
                <a:solidFill>
                  <a:srgbClr val="ff0000"/>
                </a:solidFill>
                <a:latin typeface="Times New Roman"/>
              </a:rPr>
              <a:t>(устно)</a:t>
            </a:r>
            <a:r>
              <a:rPr b="1" lang="ru-RU" sz="1600" spc="-1" strike="noStrike">
                <a:solidFill>
                  <a:srgbClr val="0000ff"/>
                </a:solidFill>
                <a:latin typeface="Times New Roman"/>
              </a:rPr>
              <a:t>, физическая культура и спорт </a:t>
            </a:r>
            <a:r>
              <a:rPr b="1" lang="ru-RU" sz="1600" spc="-1" strike="noStrike">
                <a:solidFill>
                  <a:srgbClr val="ff0000"/>
                </a:solidFill>
                <a:latin typeface="Times New Roman"/>
              </a:rPr>
              <a:t>(собеседование)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Times New Roman"/>
              </a:rPr>
              <a:t>Кадровый состав кафедры — 3 доктора наук, 3 профессора, 10 кандидатов наук, доцентов, ведущие специалисты-практики в области физической реабилитации и оздоровительных технологий.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600" spc="-1" strike="noStrike" u="sng">
                <a:solidFill>
                  <a:srgbClr val="0000ff"/>
                </a:solidFill>
                <a:uFillTx/>
                <a:latin typeface="Times New Roman"/>
              </a:rPr>
              <a:t>ПРЕДМЕТЫ И МЕТОДИКИ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1" lang="ru-RU" sz="1600" spc="-1" strike="noStrike" u="sng">
                <a:solidFill>
                  <a:srgbClr val="0000ff"/>
                </a:solidFill>
                <a:uFillTx/>
                <a:latin typeface="Times New Roman"/>
              </a:rPr>
              <a:t>ФИЗИЧЕСКАЯ РЕАБИЛИТАЦИЯ; МАССАЖ, ЛЕЧЕБНАЯ ФИЗКУЛЬТУРА, КИНЕЗИОТЕЙПИРОВАНИЕ, НЕЙРОМЫШЕЧНАЯ АКТИВАЦИЯ, КОРРЕКЦИОННАЯ ПЕДАГОГИКА, КОРРЕКЦИОННАЯ ПСИХОЛОГИЯ, ОСНОВЫ СПОРТИВНОЙ МЕДИЦИНЫ, МАНУАЛЬНОЙ И РЕФЛЕКСОТЕРАПИИ</a:t>
            </a:r>
            <a:endParaRPr b="0" lang="ru-RU" sz="16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</p:txBody>
      </p:sp>
      <p:sp>
        <p:nvSpPr>
          <p:cNvPr id="174" name="CustomShape 4"/>
          <p:cNvSpPr/>
          <p:nvPr/>
        </p:nvSpPr>
        <p:spPr>
          <a:xfrm>
            <a:off x="3060000" y="1628640"/>
            <a:ext cx="3240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 u="sng">
                <a:solidFill>
                  <a:srgbClr val="000000"/>
                </a:solidFill>
                <a:uFillTx/>
                <a:latin typeface="Times New Roman"/>
              </a:rPr>
              <a:t>ПРОФИЛИ ПОДГОТОВКИ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75" name="CustomShape 5"/>
          <p:cNvSpPr/>
          <p:nvPr/>
        </p:nvSpPr>
        <p:spPr>
          <a:xfrm>
            <a:off x="395640" y="2061000"/>
            <a:ext cx="4176000" cy="1065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0000"/>
                </a:solidFill>
                <a:uFillTx/>
                <a:latin typeface="Times New Roman"/>
              </a:rPr>
              <a:t>Физическая реабилитация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 u="sng">
                <a:solidFill>
                  <a:srgbClr val="ff0000"/>
                </a:solidFill>
                <a:uFillTx/>
                <a:latin typeface="Times New Roman"/>
              </a:rPr>
              <a:t>(практика в ведущих реабилитационных </a:t>
            </a:r>
            <a:br/>
            <a:r>
              <a:rPr b="0" lang="ru-RU" sz="1400" spc="-1" strike="noStrike" u="sng">
                <a:solidFill>
                  <a:srgbClr val="ff0000"/>
                </a:solidFill>
                <a:uFillTx/>
                <a:latin typeface="Times New Roman"/>
              </a:rPr>
              <a:t>центрах и отделениях больниц)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0000"/>
                </a:solidFill>
                <a:uFillTx/>
                <a:latin typeface="Times New Roman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6" name="CustomShape 6"/>
          <p:cNvSpPr/>
          <p:nvPr/>
        </p:nvSpPr>
        <p:spPr>
          <a:xfrm>
            <a:off x="4140000" y="2061000"/>
            <a:ext cx="46800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0000"/>
                </a:solidFill>
                <a:uFillTx/>
                <a:latin typeface="Times New Roman"/>
              </a:rPr>
              <a:t>Тренер по адаптивному спорту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(спорт. школы, лица с ОВЗ, участники СВО)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77" name="CustomShape 7"/>
          <p:cNvSpPr/>
          <p:nvPr/>
        </p:nvSpPr>
        <p:spPr>
          <a:xfrm>
            <a:off x="323640" y="2853000"/>
            <a:ext cx="30960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 u="sng">
                <a:solidFill>
                  <a:srgbClr val="000000"/>
                </a:solidFill>
                <a:uFillTx/>
                <a:latin typeface="Times New Roman"/>
              </a:rPr>
              <a:t>Количество бюджетных мест: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очная форма обучения 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22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заочная форма обучения 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10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78" name="CustomShape 8"/>
          <p:cNvSpPr/>
          <p:nvPr/>
        </p:nvSpPr>
        <p:spPr>
          <a:xfrm>
            <a:off x="5220000" y="2839680"/>
            <a:ext cx="3096000" cy="943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600" spc="-1" strike="noStrike" u="sng">
                <a:solidFill>
                  <a:srgbClr val="000000"/>
                </a:solidFill>
                <a:uFillTx/>
                <a:latin typeface="Times New Roman"/>
              </a:rPr>
              <a:t>количество бюджетных мест: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очная форма обучения 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10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</a:rPr>
              <a:t>заочная форма обучения </a:t>
            </a:r>
            <a:r>
              <a:rPr b="1" lang="ru-RU" sz="2000" spc="-1" strike="noStrike">
                <a:solidFill>
                  <a:srgbClr val="000000"/>
                </a:solidFill>
                <a:latin typeface="Times New Roman"/>
              </a:rPr>
              <a:t>5</a:t>
            </a:r>
            <a:endParaRPr b="0" lang="ru-RU" sz="2000" spc="-1" strike="noStrike"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611640" y="332640"/>
            <a:ext cx="81367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КАФЕДРА СПОРТИВНОЙ МЕДИЦИНЫ И ФИЗИЧЕСКОЙ РЕАБИЛИТАЦИИ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1475640" y="1052640"/>
            <a:ext cx="52563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МАГИСТРАТУРА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Направление подготовки 49.04.02 Физическая культура для лиц с отклонениями в состоянии здоровья (адаптивная физическая культура)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1" name="CustomShape 3"/>
          <p:cNvSpPr/>
          <p:nvPr/>
        </p:nvSpPr>
        <p:spPr>
          <a:xfrm>
            <a:off x="2423880" y="2352240"/>
            <a:ext cx="3240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ПРОФИЛЬ ПОДГОТОВКИ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: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2" name="CustomShape 4"/>
          <p:cNvSpPr/>
          <p:nvPr/>
        </p:nvSpPr>
        <p:spPr>
          <a:xfrm>
            <a:off x="1751400" y="2721600"/>
            <a:ext cx="47520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ФИЗИЧЕСКАЯ РЕАБИЛИТАЦИЯ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83" name="CustomShape 5"/>
          <p:cNvSpPr/>
          <p:nvPr/>
        </p:nvSpPr>
        <p:spPr>
          <a:xfrm>
            <a:off x="2771640" y="3285000"/>
            <a:ext cx="3096000" cy="1096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Times New Roman"/>
              </a:rPr>
              <a:t>количество бюджетных мест: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очная форма обучения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8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заочная форма обучения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5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84" name="CustomShape 6"/>
          <p:cNvSpPr/>
          <p:nvPr/>
        </p:nvSpPr>
        <p:spPr>
          <a:xfrm>
            <a:off x="1331640" y="4653000"/>
            <a:ext cx="554436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ru-RU" sz="1800" spc="-1" strike="noStrike" u="sng">
                <a:solidFill>
                  <a:srgbClr val="000000"/>
                </a:solidFill>
                <a:uFillTx/>
                <a:latin typeface="Times New Roman"/>
              </a:rPr>
              <a:t>Вступительные испытания: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(на базе высшего образования )</a:t>
            </a:r>
            <a:endParaRPr b="0" lang="ru-RU" sz="1800" spc="-1" strike="noStrike">
              <a:latin typeface="Arial"/>
            </a:endParaRPr>
          </a:p>
          <a:p>
            <a:pPr marL="285840" indent="-28548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адаптивная физическая культура (устно)</a:t>
            </a:r>
            <a:endParaRPr b="0" lang="ru-RU" sz="18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1259640" y="764640"/>
            <a:ext cx="6552360" cy="11581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3600" spc="-1" strike="noStrike">
                <a:solidFill>
                  <a:srgbClr val="ff0000"/>
                </a:solidFill>
                <a:latin typeface="Times New Roman"/>
              </a:rPr>
              <a:t>НАШИ ПАРТНЕРЫ</a:t>
            </a:r>
            <a:br/>
            <a:r>
              <a:rPr b="1" lang="ru-RU" sz="1400" spc="-1" strike="noStrike">
                <a:solidFill>
                  <a:srgbClr val="000000"/>
                </a:solidFill>
                <a:latin typeface="Times New Roman"/>
              </a:rPr>
              <a:t>ВЕДОМСТВА: </a:t>
            </a:r>
            <a:br/>
            <a:r>
              <a:rPr b="1" lang="ru-RU" sz="1400" spc="-1" strike="noStrike">
                <a:solidFill>
                  <a:srgbClr val="000000"/>
                </a:solidFill>
                <a:latin typeface="Times New Roman"/>
              </a:rPr>
              <a:t>Минспорт, мнздрав, минсоцразвития, </a:t>
            </a:r>
            <a:br/>
            <a:r>
              <a:rPr b="1" lang="ru-RU" sz="1400" spc="-1" strike="noStrike">
                <a:solidFill>
                  <a:srgbClr val="000000"/>
                </a:solidFill>
                <a:latin typeface="Times New Roman"/>
              </a:rPr>
              <a:t>Мин. образования, частные центры</a:t>
            </a:r>
            <a:endParaRPr b="0" lang="ru-RU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6" name="Рисунок 6" descr=""/>
          <p:cNvPicPr/>
          <p:nvPr/>
        </p:nvPicPr>
        <p:blipFill>
          <a:blip r:embed="rId1"/>
          <a:stretch/>
        </p:blipFill>
        <p:spPr>
          <a:xfrm>
            <a:off x="0" y="2565000"/>
            <a:ext cx="3277080" cy="2060640"/>
          </a:xfrm>
          <a:prstGeom prst="rect">
            <a:avLst/>
          </a:prstGeom>
          <a:ln>
            <a:noFill/>
          </a:ln>
        </p:spPr>
      </p:pic>
      <p:pic>
        <p:nvPicPr>
          <p:cNvPr id="187" name="Рисунок 8" descr=""/>
          <p:cNvPicPr/>
          <p:nvPr/>
        </p:nvPicPr>
        <p:blipFill>
          <a:blip r:embed="rId2"/>
          <a:stretch/>
        </p:blipFill>
        <p:spPr>
          <a:xfrm>
            <a:off x="0" y="0"/>
            <a:ext cx="2483280" cy="2376000"/>
          </a:xfrm>
          <a:prstGeom prst="rect">
            <a:avLst/>
          </a:prstGeom>
          <a:ln>
            <a:noFill/>
          </a:ln>
        </p:spPr>
      </p:pic>
      <p:pic>
        <p:nvPicPr>
          <p:cNvPr id="188" name="Рисунок 9" descr=""/>
          <p:cNvPicPr/>
          <p:nvPr/>
        </p:nvPicPr>
        <p:blipFill>
          <a:blip r:embed="rId3"/>
          <a:stretch/>
        </p:blipFill>
        <p:spPr>
          <a:xfrm>
            <a:off x="3132000" y="2349000"/>
            <a:ext cx="3219840" cy="2276640"/>
          </a:xfrm>
          <a:prstGeom prst="rect">
            <a:avLst/>
          </a:prstGeom>
          <a:ln>
            <a:noFill/>
          </a:ln>
        </p:spPr>
      </p:pic>
      <p:pic>
        <p:nvPicPr>
          <p:cNvPr id="189" name="Рисунок 10" descr=""/>
          <p:cNvPicPr/>
          <p:nvPr/>
        </p:nvPicPr>
        <p:blipFill>
          <a:blip r:embed="rId4"/>
          <a:stretch/>
        </p:blipFill>
        <p:spPr>
          <a:xfrm>
            <a:off x="2699640" y="4581000"/>
            <a:ext cx="2276640" cy="2276640"/>
          </a:xfrm>
          <a:prstGeom prst="rect">
            <a:avLst/>
          </a:prstGeom>
          <a:ln>
            <a:noFill/>
          </a:ln>
        </p:spPr>
      </p:pic>
      <p:pic>
        <p:nvPicPr>
          <p:cNvPr id="190" name="Рисунок 11" descr=""/>
          <p:cNvPicPr/>
          <p:nvPr/>
        </p:nvPicPr>
        <p:blipFill>
          <a:blip r:embed="rId5"/>
          <a:stretch/>
        </p:blipFill>
        <p:spPr>
          <a:xfrm>
            <a:off x="6488280" y="0"/>
            <a:ext cx="2655360" cy="2204640"/>
          </a:xfrm>
          <a:prstGeom prst="rect">
            <a:avLst/>
          </a:prstGeom>
          <a:ln>
            <a:noFill/>
          </a:ln>
        </p:spPr>
      </p:pic>
      <p:pic>
        <p:nvPicPr>
          <p:cNvPr id="191" name="Picture 2" descr=""/>
          <p:cNvPicPr/>
          <p:nvPr/>
        </p:nvPicPr>
        <p:blipFill>
          <a:blip r:embed="rId6"/>
          <a:stretch/>
        </p:blipFill>
        <p:spPr>
          <a:xfrm>
            <a:off x="5436000" y="4702680"/>
            <a:ext cx="3475080" cy="2154960"/>
          </a:xfrm>
          <a:prstGeom prst="rect">
            <a:avLst/>
          </a:prstGeom>
          <a:ln>
            <a:noFill/>
          </a:ln>
        </p:spPr>
      </p:pic>
      <p:pic>
        <p:nvPicPr>
          <p:cNvPr id="192" name="Рисунок 7" descr=""/>
          <p:cNvPicPr/>
          <p:nvPr/>
        </p:nvPicPr>
        <p:blipFill>
          <a:blip r:embed="rId7"/>
          <a:stretch/>
        </p:blipFill>
        <p:spPr>
          <a:xfrm>
            <a:off x="6300360" y="2421000"/>
            <a:ext cx="2555280" cy="2202120"/>
          </a:xfrm>
          <a:prstGeom prst="rect">
            <a:avLst/>
          </a:prstGeom>
          <a:ln>
            <a:noFill/>
          </a:ln>
        </p:spPr>
      </p:pic>
      <p:pic>
        <p:nvPicPr>
          <p:cNvPr id="193" name="Рисунок 13" descr=""/>
          <p:cNvPicPr/>
          <p:nvPr/>
        </p:nvPicPr>
        <p:blipFill>
          <a:blip r:embed="rId8"/>
          <a:stretch/>
        </p:blipFill>
        <p:spPr>
          <a:xfrm>
            <a:off x="0" y="4655520"/>
            <a:ext cx="2483280" cy="2202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stomShape 1"/>
          <p:cNvSpPr/>
          <p:nvPr/>
        </p:nvSpPr>
        <p:spPr>
          <a:xfrm>
            <a:off x="-19440" y="0"/>
            <a:ext cx="878472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ff0000"/>
                </a:solidFill>
                <a:uFillTx/>
                <a:latin typeface="Times New Roman"/>
              </a:rPr>
              <a:t>ТРУДОУСТРОЙСТВО ПОСЛЕ ОКОНЧАНИЯ БАКАЛАВРИАТА</a:t>
            </a: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</a:rPr>
              <a:t>ВЕДОМСТВА: Минспорт, мнздрав, минсоцразвития, минобр.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95" name="CustomShape 2"/>
          <p:cNvSpPr/>
          <p:nvPr/>
        </p:nvSpPr>
        <p:spPr>
          <a:xfrm>
            <a:off x="0" y="764640"/>
            <a:ext cx="9143640" cy="3656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2520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* </a:t>
            </a: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УЧРЕЖДЕНИЯ ОБРАЗОВАНИЯ</a:t>
            </a:r>
            <a:r>
              <a:rPr b="0" lang="ru-RU" sz="1800" spc="-1" strike="noStrike" u="sng">
                <a:solidFill>
                  <a:srgbClr val="000000"/>
                </a:solidFill>
                <a:uFillTx/>
                <a:latin typeface="Times New Roman"/>
              </a:rPr>
              <a:t>, </a:t>
            </a:r>
            <a:r>
              <a:rPr b="1" lang="ru-RU" sz="1800" spc="-1" strike="noStrike" u="sng">
                <a:solidFill>
                  <a:srgbClr val="000000"/>
                </a:solidFill>
                <a:uFillTx/>
                <a:latin typeface="Times New Roman"/>
              </a:rPr>
              <a:t>в том числе </a:t>
            </a: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СПОРТИВНЫЕ ШКОЛЫ</a:t>
            </a:r>
            <a:endParaRPr b="0" lang="ru-RU" sz="1800" spc="-1" strike="noStrike">
              <a:latin typeface="Arial"/>
            </a:endParaRPr>
          </a:p>
          <a:p>
            <a:pPr marL="452520" indent="-216000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тренер и методист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по адаптивному спорту;</a:t>
            </a:r>
            <a:endParaRPr b="0" lang="ru-RU" sz="1800" spc="-1" strike="noStrike">
              <a:latin typeface="Arial"/>
            </a:endParaRPr>
          </a:p>
          <a:p>
            <a:pPr marL="452520" indent="-216000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педагог</a:t>
            </a:r>
            <a:r>
              <a:rPr b="0" lang="ru-RU" sz="1800" spc="-1" strike="noStrike">
                <a:solidFill>
                  <a:srgbClr val="ff0000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по адаптивной физической культуре в дошк. учреждениях. </a:t>
            </a:r>
            <a:br/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 </a:t>
            </a:r>
            <a:endParaRPr b="0" lang="ru-RU" sz="1800" spc="-1" strike="noStrike">
              <a:latin typeface="Arial"/>
            </a:endParaRPr>
          </a:p>
          <a:p>
            <a:pPr marL="452520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* </a:t>
            </a: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МЕДИЦИНСКИЕ УЧРЕЖДЕНИЯ</a:t>
            </a:r>
            <a:endParaRPr b="0" lang="ru-RU" sz="1800" spc="-1" strike="noStrike">
              <a:latin typeface="Arial"/>
            </a:endParaRPr>
          </a:p>
          <a:p>
            <a:pPr marL="452520" indent="-216000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ff0000"/>
                </a:solidFill>
                <a:latin typeface="Times New Roman"/>
              </a:rPr>
              <a:t>инструктор –методист 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по лечебной физической культуре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(после переподготовки);</a:t>
            </a:r>
            <a:endParaRPr b="0" lang="ru-RU" sz="1800" spc="-1" strike="noStrike">
              <a:latin typeface="Arial"/>
            </a:endParaRPr>
          </a:p>
          <a:p>
            <a:pPr marL="452520" indent="-216000">
              <a:lnSpc>
                <a:spcPct val="100000"/>
              </a:lnSpc>
              <a:buClr>
                <a:srgbClr val="ff0000"/>
              </a:buClr>
              <a:buFont typeface="Arial"/>
              <a:buChar char="•"/>
            </a:pP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специалист по физической реабилитации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(после переподготовки)</a:t>
            </a:r>
            <a:r>
              <a:rPr b="1" lang="ru-RU" sz="1800" spc="-1" strike="noStrike">
                <a:solidFill>
                  <a:srgbClr val="ff0000"/>
                </a:solidFill>
                <a:latin typeface="Times New Roman"/>
              </a:rPr>
              <a:t>*</a:t>
            </a:r>
            <a:endParaRPr b="0" lang="ru-RU" sz="1800" spc="-1" strike="noStrike">
              <a:latin typeface="Arial"/>
            </a:endParaRPr>
          </a:p>
          <a:p>
            <a:pPr marL="452520" indent="-2160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специалист по эргореабилитации (после переподготовки)*</a:t>
            </a:r>
            <a:endParaRPr b="0" lang="ru-RU" sz="1800" spc="-1" strike="noStrike">
              <a:latin typeface="Arial"/>
            </a:endParaRPr>
          </a:p>
          <a:p>
            <a:pPr marL="452520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* </a:t>
            </a: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РЕАБИЛИТАЦИОННЫЕ, СОЦИАЛЬНО-РЕАБИЛИТАЦИОННЫЕ</a:t>
            </a:r>
            <a:endParaRPr b="0" lang="ru-RU" sz="1800" spc="-1" strike="noStrike">
              <a:latin typeface="Arial"/>
            </a:endParaRPr>
          </a:p>
          <a:p>
            <a:pPr marL="452520">
              <a:lnSpc>
                <a:spcPct val="100000"/>
              </a:lnSpc>
            </a:pP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И ОЗДОРОВИТЕЛЬНЫЕ ЦЕНТРЫ</a:t>
            </a:r>
            <a:endParaRPr b="0" lang="ru-RU" sz="1800" spc="-1" strike="noStrike">
              <a:latin typeface="Arial"/>
            </a:endParaRPr>
          </a:p>
          <a:p>
            <a:pPr marL="452520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* </a:t>
            </a: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ЦЕНТРЫ ЗДОРОВЬЯ</a:t>
            </a:r>
            <a:endParaRPr b="0" lang="ru-RU" sz="1800" spc="-1" strike="noStrike">
              <a:latin typeface="Arial"/>
            </a:endParaRPr>
          </a:p>
          <a:p>
            <a:pPr marL="452520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* </a:t>
            </a:r>
            <a:r>
              <a:rPr b="1" lang="ru-RU" sz="1800" spc="-1" strike="noStrike" u="sng">
                <a:solidFill>
                  <a:srgbClr val="0000ff"/>
                </a:solidFill>
                <a:uFillTx/>
                <a:latin typeface="Times New Roman"/>
              </a:rPr>
              <a:t>САНАТОРИИ и др.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1800" spc="-1" strike="noStrike">
              <a:latin typeface="Arial"/>
            </a:endParaRPr>
          </a:p>
        </p:txBody>
      </p:sp>
      <p:pic>
        <p:nvPicPr>
          <p:cNvPr id="196" name="Picture 2" descr=""/>
          <p:cNvPicPr/>
          <p:nvPr/>
        </p:nvPicPr>
        <p:blipFill>
          <a:blip r:embed="rId1"/>
          <a:stretch/>
        </p:blipFill>
        <p:spPr>
          <a:xfrm>
            <a:off x="667800" y="4509000"/>
            <a:ext cx="2915280" cy="2052720"/>
          </a:xfrm>
          <a:prstGeom prst="rect">
            <a:avLst/>
          </a:prstGeom>
          <a:ln>
            <a:noFill/>
          </a:ln>
        </p:spPr>
      </p:pic>
      <p:sp>
        <p:nvSpPr>
          <p:cNvPr id="197" name="CustomShape 3"/>
          <p:cNvSpPr/>
          <p:nvPr/>
        </p:nvSpPr>
        <p:spPr>
          <a:xfrm>
            <a:off x="3852000" y="4869000"/>
            <a:ext cx="457164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8" name="Рисунок 6" descr=""/>
          <p:cNvPicPr/>
          <p:nvPr/>
        </p:nvPicPr>
        <p:blipFill>
          <a:blip r:embed="rId2"/>
          <a:stretch/>
        </p:blipFill>
        <p:spPr>
          <a:xfrm>
            <a:off x="6156000" y="3573000"/>
            <a:ext cx="2520000" cy="3284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5148000" y="404640"/>
            <a:ext cx="4248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НАУЧНАЯ ЛАБОРАТОРИЯ КАФЕДРЫ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0" y="0"/>
            <a:ext cx="77043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800" spc="-1" strike="noStrike">
                <a:solidFill>
                  <a:srgbClr val="0000ff"/>
                </a:solidFill>
                <a:latin typeface="Times New Roman"/>
              </a:rPr>
              <a:t>СТУДЕНЧЕСКАЯ ЖИЗНЬ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01" name="CustomShape 3"/>
          <p:cNvSpPr/>
          <p:nvPr/>
        </p:nvSpPr>
        <p:spPr>
          <a:xfrm>
            <a:off x="0" y="476640"/>
            <a:ext cx="4824000" cy="33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ВОЛОНТЕРСКАЯ ДЕЯТЕЛЬНОСТЬ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202" name="Picture 2" descr=""/>
          <p:cNvPicPr/>
          <p:nvPr/>
        </p:nvPicPr>
        <p:blipFill>
          <a:blip r:embed="rId1"/>
          <a:stretch/>
        </p:blipFill>
        <p:spPr>
          <a:xfrm>
            <a:off x="0" y="908640"/>
            <a:ext cx="5163120" cy="2016000"/>
          </a:xfrm>
          <a:prstGeom prst="rect">
            <a:avLst/>
          </a:prstGeom>
          <a:ln>
            <a:noFill/>
          </a:ln>
        </p:spPr>
      </p:pic>
      <p:sp>
        <p:nvSpPr>
          <p:cNvPr id="203" name="CustomShape 4"/>
          <p:cNvSpPr/>
          <p:nvPr/>
        </p:nvSpPr>
        <p:spPr>
          <a:xfrm>
            <a:off x="5652000" y="2997000"/>
            <a:ext cx="2808000" cy="577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УЧАСТИЕ В НАУЧНЫХ</a:t>
            </a:r>
            <a:endParaRPr b="0" lang="ru-RU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КОНФЕРЕНЦИЯХ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204" name="CustomShape 5"/>
          <p:cNvSpPr/>
          <p:nvPr/>
        </p:nvSpPr>
        <p:spPr>
          <a:xfrm>
            <a:off x="0" y="2997000"/>
            <a:ext cx="5003640" cy="85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НА ВСЕРОССИЙСКОМ ФЕСТИВАЛЕ </a:t>
            </a:r>
            <a:br/>
            <a:r>
              <a:rPr b="1" lang="ru-RU" sz="1600" spc="-1" strike="noStrike">
                <a:solidFill>
                  <a:srgbClr val="000000"/>
                </a:solidFill>
                <a:latin typeface="Times New Roman"/>
              </a:rPr>
              <a:t>ПО АДАПТИВНОЙ ФИЗИЧЕСКОЙ КУЛЬТУРЕ </a:t>
            </a:r>
            <a:endParaRPr b="0" lang="ru-RU" sz="16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1600" spc="-1" strike="noStrike">
              <a:latin typeface="Arial"/>
            </a:endParaRPr>
          </a:p>
        </p:txBody>
      </p:sp>
      <p:pic>
        <p:nvPicPr>
          <p:cNvPr id="205" name="Рисунок 9" descr=""/>
          <p:cNvPicPr/>
          <p:nvPr/>
        </p:nvPicPr>
        <p:blipFill>
          <a:blip r:embed="rId2"/>
          <a:stretch/>
        </p:blipFill>
        <p:spPr>
          <a:xfrm>
            <a:off x="5508000" y="908640"/>
            <a:ext cx="2826000" cy="1999440"/>
          </a:xfrm>
          <a:prstGeom prst="rect">
            <a:avLst/>
          </a:prstGeom>
          <a:ln w="9360">
            <a:noFill/>
          </a:ln>
        </p:spPr>
      </p:pic>
      <p:pic>
        <p:nvPicPr>
          <p:cNvPr id="206" name="Рисунок 10" descr=""/>
          <p:cNvPicPr/>
          <p:nvPr/>
        </p:nvPicPr>
        <p:blipFill>
          <a:blip r:embed="rId3"/>
          <a:stretch/>
        </p:blipFill>
        <p:spPr>
          <a:xfrm>
            <a:off x="323640" y="3645000"/>
            <a:ext cx="4536000" cy="3212640"/>
          </a:xfrm>
          <a:prstGeom prst="rect">
            <a:avLst/>
          </a:prstGeom>
          <a:ln w="9360">
            <a:noFill/>
          </a:ln>
        </p:spPr>
      </p:pic>
      <p:pic>
        <p:nvPicPr>
          <p:cNvPr id="207" name="Рисунок 11" descr=""/>
          <p:cNvPicPr/>
          <p:nvPr/>
        </p:nvPicPr>
        <p:blipFill>
          <a:blip r:embed="rId4"/>
          <a:stretch/>
        </p:blipFill>
        <p:spPr>
          <a:xfrm>
            <a:off x="5004000" y="3645000"/>
            <a:ext cx="4139640" cy="3096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" descr=""/>
          <p:cNvPicPr/>
          <p:nvPr/>
        </p:nvPicPr>
        <p:blipFill>
          <a:blip r:embed="rId1"/>
          <a:stretch/>
        </p:blipFill>
        <p:spPr>
          <a:xfrm>
            <a:off x="2689200" y="1728000"/>
            <a:ext cx="4438800" cy="4438800"/>
          </a:xfrm>
          <a:prstGeom prst="rect">
            <a:avLst/>
          </a:prstGeom>
          <a:ln>
            <a:noFill/>
          </a:ln>
        </p:spPr>
      </p:pic>
      <p:sp>
        <p:nvSpPr>
          <p:cNvPr id="209" name="TextShape 1"/>
          <p:cNvSpPr txBox="1"/>
          <p:nvPr/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pPr algn="ctr"/>
            <a:r>
              <a:rPr b="0" lang="ru-RU" sz="1800" spc="-1" strike="noStrike">
                <a:solidFill>
                  <a:srgbClr val="000000"/>
                </a:solidFill>
                <a:latin typeface="Times New Roman"/>
              </a:rPr>
              <a:t>Мы в интернете</a:t>
            </a:r>
            <a:endParaRPr b="0" lang="ru-RU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Shape 1"/>
          <p:cNvSpPr txBox="1"/>
          <p:nvPr/>
        </p:nvSpPr>
        <p:spPr>
          <a:xfrm>
            <a:off x="107640" y="116640"/>
            <a:ext cx="9036000" cy="9936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Times New Roman"/>
              </a:rPr>
              <a:t>БЛАГОДАРЮ ЗА ВНИМАНИЕ!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TextShape 2"/>
          <p:cNvSpPr txBox="1"/>
          <p:nvPr/>
        </p:nvSpPr>
        <p:spPr>
          <a:xfrm>
            <a:off x="243720" y="1124640"/>
            <a:ext cx="4039920" cy="63936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Мастер-класс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TextShape 3"/>
          <p:cNvSpPr txBox="1"/>
          <p:nvPr/>
        </p:nvSpPr>
        <p:spPr>
          <a:xfrm>
            <a:off x="4603320" y="1196640"/>
            <a:ext cx="4041360" cy="639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  <a:spcBef>
                <a:spcPts val="479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</a:rPr>
              <a:t>Региональный чемпионат «Абилимпикс»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3" name="Рисунок 9" descr=""/>
          <p:cNvPicPr/>
          <p:nvPr/>
        </p:nvPicPr>
        <p:blipFill>
          <a:blip r:embed="rId1"/>
          <a:stretch/>
        </p:blipFill>
        <p:spPr>
          <a:xfrm>
            <a:off x="4463640" y="2133000"/>
            <a:ext cx="4680000" cy="4652640"/>
          </a:xfrm>
          <a:prstGeom prst="rect">
            <a:avLst/>
          </a:prstGeom>
          <a:ln>
            <a:noFill/>
          </a:ln>
        </p:spPr>
      </p:pic>
      <p:pic>
        <p:nvPicPr>
          <p:cNvPr id="214" name="Рисунок 12" descr=""/>
          <p:cNvPicPr/>
          <p:nvPr/>
        </p:nvPicPr>
        <p:blipFill>
          <a:blip r:embed="rId2"/>
          <a:stretch/>
        </p:blipFill>
        <p:spPr>
          <a:xfrm>
            <a:off x="0" y="2133000"/>
            <a:ext cx="4463280" cy="4652640"/>
          </a:xfrm>
          <a:prstGeom prst="rect">
            <a:avLst/>
          </a:prstGeom>
          <a:ln>
            <a:noFill/>
          </a:ln>
        </p:spPr>
      </p:pic>
      <p:pic>
        <p:nvPicPr>
          <p:cNvPr id="215" name="" descr=""/>
          <p:cNvPicPr/>
          <p:nvPr/>
        </p:nvPicPr>
        <p:blipFill>
          <a:blip r:embed="rId3"/>
          <a:stretch/>
        </p:blipFill>
        <p:spPr>
          <a:xfrm>
            <a:off x="6120000" y="4979160"/>
            <a:ext cx="1883160" cy="1883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917</TotalTime>
  <Application>LibreOffice/5.4.3.2$Windows_x86 LibreOffice_project/92a7159f7e4af62137622921e809f8546db437e5</Application>
  <Words>203</Words>
  <Paragraphs>56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2025-03-31T08:24:03Z</dcterms:created>
  <dc:creator>crossover</dc:creator>
  <dc:description/>
  <dc:language>ru-RU</dc:language>
  <cp:lastModifiedBy>user</cp:lastModifiedBy>
  <cp:lastPrinted>2025-04-02T07:39:49Z</cp:lastPrinted>
  <dcterms:modified xsi:type="dcterms:W3CDTF">2025-04-18T12:53:01Z</dcterms:modified>
  <cp:revision>76</cp:revision>
  <dc:subject/>
  <dc:title>КАФЕДРА СПОРТИВНОЙ МЕДИЦИНЫ И ФИЗИЧЕСКОЙ РЕАБИЛИТАЦИИ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